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84" r:id="rId6"/>
    <p:sldId id="260" r:id="rId7"/>
    <p:sldId id="261" r:id="rId8"/>
    <p:sldId id="262" r:id="rId9"/>
    <p:sldId id="285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86" r:id="rId21"/>
    <p:sldId id="287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FF33"/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воспитанности</c:v>
                </c:pt>
              </c:strCache>
            </c:strRef>
          </c:tx>
          <c:spPr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3"/>
                <c:pt idx="0">
                  <c:v>1 пол. 5 кл.</c:v>
                </c:pt>
                <c:pt idx="1">
                  <c:v>2 пол. 5 кл.</c:v>
                </c:pt>
                <c:pt idx="2">
                  <c:v>1 пол. 6 кл.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4.4000000000000004</c:v>
                </c:pt>
                <c:pt idx="2">
                  <c:v>4.5999999999999996</c:v>
                </c:pt>
              </c:numCache>
            </c:numRef>
          </c:val>
        </c:ser>
        <c:shape val="box"/>
        <c:axId val="82286080"/>
        <c:axId val="82287616"/>
        <c:axId val="0"/>
      </c:bar3DChart>
      <c:catAx>
        <c:axId val="82286080"/>
        <c:scaling>
          <c:orientation val="minMax"/>
        </c:scaling>
        <c:axPos val="b"/>
        <c:tickLblPos val="nextTo"/>
        <c:crossAx val="82287616"/>
        <c:crosses val="autoZero"/>
        <c:auto val="1"/>
        <c:lblAlgn val="ctr"/>
        <c:lblOffset val="100"/>
      </c:catAx>
      <c:valAx>
        <c:axId val="82287616"/>
        <c:scaling>
          <c:orientation val="minMax"/>
        </c:scaling>
        <c:axPos val="l"/>
        <c:majorGridlines/>
        <c:numFmt formatCode="General" sourceLinked="1"/>
        <c:tickLblPos val="nextTo"/>
        <c:crossAx val="82286080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ДНР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c:spPr>
          <c:cat>
            <c:strRef>
              <c:f>Лист1!$A$2:$A$4</c:f>
              <c:strCache>
                <c:ptCount val="3"/>
                <c:pt idx="0">
                  <c:v>1 пол. 5 кл.</c:v>
                </c:pt>
                <c:pt idx="1">
                  <c:v>2 пол. 5 кл.</c:v>
                </c:pt>
                <c:pt idx="2">
                  <c:v>1 пол. 6 кл.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67.5</c:v>
                </c:pt>
                <c:pt idx="2">
                  <c:v>69</c:v>
                </c:pt>
              </c:numCache>
            </c:numRef>
          </c:val>
        </c:ser>
        <c:shape val="cylinder"/>
        <c:axId val="56929280"/>
        <c:axId val="59659008"/>
        <c:axId val="0"/>
      </c:bar3DChart>
      <c:catAx>
        <c:axId val="56929280"/>
        <c:scaling>
          <c:orientation val="minMax"/>
        </c:scaling>
        <c:axPos val="b"/>
        <c:tickLblPos val="nextTo"/>
        <c:crossAx val="59659008"/>
        <c:crosses val="autoZero"/>
        <c:auto val="1"/>
        <c:lblAlgn val="ctr"/>
        <c:lblOffset val="100"/>
      </c:catAx>
      <c:valAx>
        <c:axId val="59659008"/>
        <c:scaling>
          <c:orientation val="minMax"/>
        </c:scaling>
        <c:axPos val="l"/>
        <c:majorGridlines/>
        <c:numFmt formatCode="General" sourceLinked="1"/>
        <c:tickLblPos val="nextTo"/>
        <c:crossAx val="56929280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развития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cat>
            <c:strRef>
              <c:f>Лист1!$A$2:$A$4</c:f>
              <c:strCache>
                <c:ptCount val="3"/>
                <c:pt idx="0">
                  <c:v>1 пол. 5 кл.</c:v>
                </c:pt>
                <c:pt idx="1">
                  <c:v>2 пол. 5 кл.</c:v>
                </c:pt>
                <c:pt idx="2">
                  <c:v>1 пол. 6 кл.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6.6</c:v>
                </c:pt>
                <c:pt idx="1">
                  <c:v>6.4</c:v>
                </c:pt>
                <c:pt idx="2">
                  <c:v>6.8</c:v>
                </c:pt>
              </c:numCache>
            </c:numRef>
          </c:val>
        </c:ser>
        <c:shape val="pyramid"/>
        <c:axId val="80976896"/>
        <c:axId val="81294080"/>
        <c:axId val="0"/>
      </c:bar3DChart>
      <c:catAx>
        <c:axId val="80976896"/>
        <c:scaling>
          <c:orientation val="minMax"/>
        </c:scaling>
        <c:axPos val="b"/>
        <c:tickLblPos val="nextTo"/>
        <c:crossAx val="81294080"/>
        <c:crosses val="autoZero"/>
        <c:auto val="1"/>
        <c:lblAlgn val="ctr"/>
        <c:lblOffset val="100"/>
      </c:catAx>
      <c:valAx>
        <c:axId val="81294080"/>
        <c:scaling>
          <c:orientation val="minMax"/>
        </c:scaling>
        <c:axPos val="l"/>
        <c:majorGridlines/>
        <c:numFmt formatCode="General" sourceLinked="1"/>
        <c:tickLblPos val="nextTo"/>
        <c:crossAx val="80976896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690398075240655"/>
          <c:y val="4.3427633435071519E-3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2.5462962962962982E-2"/>
          <c:y val="0.21704617541699836"/>
          <c:w val="0.78637849956255468"/>
          <c:h val="0.76992485059888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организованности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cat>
            <c:strRef>
              <c:f>Лист1!$A$2:$A$4</c:f>
              <c:strCache>
                <c:ptCount val="3"/>
                <c:pt idx="0">
                  <c:v>1 пол. 5 кл.</c:v>
                </c:pt>
                <c:pt idx="1">
                  <c:v>2 пол. 5 кл.</c:v>
                </c:pt>
                <c:pt idx="2">
                  <c:v>1 пол. 6 кл.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7.1</c:v>
                </c:pt>
                <c:pt idx="2">
                  <c:v>7.3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пол. 5кл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отличники</c:v>
                </c:pt>
                <c:pt idx="1">
                  <c:v>ударники</c:v>
                </c:pt>
                <c:pt idx="2">
                  <c:v>троечники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пол.5 кл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отличники</c:v>
                </c:pt>
                <c:pt idx="1">
                  <c:v>ударники</c:v>
                </c:pt>
                <c:pt idx="2">
                  <c:v>троечники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пол.6 кл.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отличники</c:v>
                </c:pt>
                <c:pt idx="1">
                  <c:v>ударники</c:v>
                </c:pt>
                <c:pt idx="2">
                  <c:v>троечники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hape val="box"/>
        <c:axId val="83404288"/>
        <c:axId val="83405824"/>
        <c:axId val="81443904"/>
      </c:bar3DChart>
      <c:catAx>
        <c:axId val="83404288"/>
        <c:scaling>
          <c:orientation val="minMax"/>
        </c:scaling>
        <c:axPos val="b"/>
        <c:tickLblPos val="nextTo"/>
        <c:spPr>
          <a:ln>
            <a:solidFill>
              <a:srgbClr val="FF0000"/>
            </a:solidFill>
          </a:ln>
        </c:spPr>
        <c:crossAx val="83405824"/>
        <c:crosses val="autoZero"/>
        <c:auto val="1"/>
        <c:lblAlgn val="ctr"/>
        <c:lblOffset val="100"/>
      </c:catAx>
      <c:valAx>
        <c:axId val="83405824"/>
        <c:scaling>
          <c:orientation val="minMax"/>
        </c:scaling>
        <c:axPos val="l"/>
        <c:majorGridlines/>
        <c:numFmt formatCode="General" sourceLinked="1"/>
        <c:tickLblPos val="nextTo"/>
        <c:crossAx val="83404288"/>
        <c:crosses val="autoZero"/>
        <c:crossBetween val="between"/>
      </c:valAx>
      <c:serAx>
        <c:axId val="81443904"/>
        <c:scaling>
          <c:orientation val="minMax"/>
        </c:scaling>
        <c:delete val="1"/>
        <c:axPos val="b"/>
        <c:tickLblPos val="none"/>
        <c:crossAx val="8340582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222980659840775E-2"/>
          <c:y val="8.0568720379147016E-2"/>
          <c:w val="0.58703071672354967"/>
          <c:h val="0.6469194312796211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предметные недели,олимпиады</c:v>
                </c:pt>
              </c:strCache>
            </c:strRef>
          </c:tx>
          <c:spPr>
            <a:solidFill>
              <a:schemeClr val="accent1"/>
            </a:solidFill>
            <a:ln w="1266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 1 четверть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76</c:v>
                </c:pt>
                <c:pt idx="1">
                  <c:v>82</c:v>
                </c:pt>
                <c:pt idx="2">
                  <c:v>90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конкурсы,викторины</c:v>
                </c:pt>
              </c:strCache>
            </c:strRef>
          </c:tx>
          <c:spPr>
            <a:solidFill>
              <a:srgbClr val="FF00FF"/>
            </a:solidFill>
            <a:ln w="25331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 1 четверть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81</c:v>
                </c:pt>
                <c:pt idx="1">
                  <c:v>74</c:v>
                </c:pt>
                <c:pt idx="2">
                  <c:v>91</c:v>
                </c:pt>
                <c:pt idx="3">
                  <c:v>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спортивные соревнования</c:v>
                </c:pt>
              </c:strCache>
            </c:strRef>
          </c:tx>
          <c:spPr>
            <a:solidFill>
              <a:schemeClr val="hlink"/>
            </a:solidFill>
            <a:ln w="12666">
              <a:solidFill>
                <a:schemeClr val="tx1"/>
              </a:solidFill>
              <a:prstDash val="sysDash"/>
            </a:ln>
          </c:spPr>
          <c:cat>
            <c:strRef>
              <c:f>Sheet1!$B$1:$E$1</c:f>
              <c:strCache>
                <c:ptCount val="4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 1 четверть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89</c:v>
                </c:pt>
                <c:pt idx="1">
                  <c:v>96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Depth val="0"/>
        <c:shape val="box"/>
        <c:axId val="83823232"/>
        <c:axId val="83833216"/>
        <c:axId val="0"/>
      </c:bar3DChart>
      <c:catAx>
        <c:axId val="83823232"/>
        <c:scaling>
          <c:orientation val="minMax"/>
        </c:scaling>
        <c:axPos val="b"/>
        <c:numFmt formatCode="General" sourceLinked="1"/>
        <c:tickLblPos val="low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83833216"/>
        <c:crosses val="autoZero"/>
        <c:auto val="1"/>
        <c:lblAlgn val="ctr"/>
        <c:lblOffset val="100"/>
        <c:tickLblSkip val="2"/>
        <c:tickMarkSkip val="1"/>
      </c:catAx>
      <c:valAx>
        <c:axId val="83833216"/>
        <c:scaling>
          <c:orientation val="minMax"/>
        </c:scaling>
        <c:axPos val="l"/>
        <c:majorGridlines>
          <c:spPr>
            <a:ln w="316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83823232"/>
        <c:crosses val="autoZero"/>
        <c:crossBetween val="between"/>
      </c:valAx>
      <c:spPr>
        <a:noFill/>
        <a:ln w="25331">
          <a:noFill/>
        </a:ln>
      </c:spPr>
    </c:plotArea>
    <c:legend>
      <c:legendPos val="r"/>
      <c:layout>
        <c:manualLayout>
          <c:xMode val="edge"/>
          <c:yMode val="edge"/>
          <c:x val="0.67576791808873771"/>
          <c:y val="0.22511848341232252"/>
          <c:w val="0.3196814562002277"/>
          <c:h val="0.54976303317535569"/>
        </c:manualLayout>
      </c:layout>
      <c:spPr>
        <a:noFill/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651" b="1" i="0" u="none" strike="noStrike" baseline="0">
              <a:solidFill>
                <a:schemeClr val="tx1"/>
              </a:solidFill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gap"/>
  </c:chart>
  <c:spPr>
    <a:solidFill>
      <a:srgbClr val="FFFF00"/>
    </a:solidFill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5.8041111197733954E-2"/>
          <c:y val="0.20303056939671377"/>
          <c:w val="0.62781954887218061"/>
          <c:h val="0.5347593582887707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ДЮСШ</c:v>
                </c:pt>
                <c:pt idx="1">
                  <c:v>ЛогоМиры</c:v>
                </c:pt>
                <c:pt idx="2">
                  <c:v>Юный эколог</c:v>
                </c:pt>
                <c:pt idx="3">
                  <c:v>Воплощение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52.4</c:v>
                </c:pt>
                <c:pt idx="1">
                  <c:v>45</c:v>
                </c:pt>
                <c:pt idx="2">
                  <c:v>32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ДЮСШ</c:v>
                </c:pt>
                <c:pt idx="1">
                  <c:v>ЛогоМиры</c:v>
                </c:pt>
                <c:pt idx="2">
                  <c:v>Юный эколог</c:v>
                </c:pt>
                <c:pt idx="3">
                  <c:v>Воплощение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ДЮСШ</c:v>
                </c:pt>
                <c:pt idx="1">
                  <c:v>ЛогоМиры</c:v>
                </c:pt>
                <c:pt idx="2">
                  <c:v>Юный эколог</c:v>
                </c:pt>
                <c:pt idx="3">
                  <c:v>Воплощение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</c:pie3DChart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90418648164024"/>
          <c:y val="0.21625383242696558"/>
          <c:w val="0.25313283208020049"/>
          <c:h val="0.46256684491978628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1A1975-D5FA-49F4-832D-191D604135F8}" type="datetimeFigureOut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F97D8B-A2E0-4098-81B9-90829D97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97D8B-A2E0-4098-81B9-90829D97B0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DEAE-26DD-410B-83CF-721B6B249D32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3DD9-66D1-40C9-8287-344C56E75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C211-721F-4ADA-9A77-83BC599A5E0B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172B-2B98-4192-97BB-28F29121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01E0-8203-4076-9BC4-95441ACD3A9F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396A-28C0-45BB-BA98-7A91590F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217187-3DDB-4E4A-AD07-A844B65A8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BAD341-60B2-443D-8682-07796A186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B08F0C-8BD4-474F-8E7D-3597218EF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1664-96A4-4CB5-B4E0-8244E4386946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18A6-595C-45E9-889D-81E5C202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0820-FF3B-4D47-A7C5-93C3C9D739DB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46A1-EA8D-481C-B947-EF6B8389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3A0E-36D2-4C3F-A39E-753CE7B2FCE4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156D-396A-4BD7-94C5-0482CD7F9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3C12-6AFD-4F54-BBC3-20811FBD7D9E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3C7E-599E-438C-BBDC-673890792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8F5B-F78C-412A-B1AA-62DBA6DA5AF1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4433-7279-4FFE-91A0-E4CFE8BA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3A69-7811-4512-8DCC-F166E54F9EC7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E5EC-69AF-4C2A-8FE2-1E992B9BF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5487-D622-4491-8FB8-35907508E453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6ABD-9923-4A32-BBA2-A36A2AA2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2CF1-4D93-483A-A201-FBB8296BC213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200C-D08B-4D12-8B17-11124700E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17F8B-1063-4463-90AF-082FDFCCFC88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605E8B-8300-41F7-9E90-65E524E19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&#1061;&#1051;&#1040;&#1052;_&#1052;&#1059;&#1057;&#1054;&#1056;_&#1042;&#1057;&#1045;_&#1063;&#1058;&#1054;_&#1041;&#1067;&#1051;&#1054;_&#1058;&#1059;&#1058;_&#1044;&#1054;_&#1071;&#1053;&#1042;&#1040;&#1056;&#1071;.%20&#1054;&#1058;&#1057;&#1054;&#1056;&#1058;&#1048;&#1056;&#1054;&#1042;&#1040;&#1058;&#1068;\shkol_nye_popurri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gif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6.gif"/><Relationship Id="rId4" Type="http://schemas.openxmlformats.org/officeDocument/2006/relationships/image" Target="../media/image5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png"/><Relationship Id="rId7" Type="http://schemas.openxmlformats.org/officeDocument/2006/relationships/image" Target="../media/image75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jpeg"/><Relationship Id="rId5" Type="http://schemas.openxmlformats.org/officeDocument/2006/relationships/image" Target="../media/image73.gif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gif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42926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Муниципальное образовательное учреждение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</a:rPr>
              <a:t>Яндобинская</a:t>
            </a:r>
            <a:r>
              <a:rPr lang="ru-RU" sz="2400" b="1" dirty="0" smtClean="0">
                <a:solidFill>
                  <a:srgbClr val="0070C0"/>
                </a:solidFill>
              </a:rPr>
              <a:t> средняя  общеобразовательная школа»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Аликовского</a:t>
            </a:r>
            <a:r>
              <a:rPr lang="ru-RU" sz="2400" b="1" dirty="0" smtClean="0">
                <a:solidFill>
                  <a:srgbClr val="0070C0"/>
                </a:solidFill>
              </a:rPr>
              <a:t>  района Чувашской Республики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428868"/>
            <a:ext cx="6400800" cy="1752600"/>
          </a:xfrm>
        </p:spPr>
        <p:txBody>
          <a:bodyPr rtlCol="0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Презентация классного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коллектива 6 б класса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5286389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0298" y="4071942"/>
            <a:ext cx="421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Классный руководитель: </a:t>
            </a:r>
          </a:p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учитель математики и информатики  </a:t>
            </a:r>
            <a:r>
              <a:rPr lang="ru-RU" sz="2400" b="1" dirty="0" err="1" smtClean="0">
                <a:solidFill>
                  <a:srgbClr val="9933FF"/>
                </a:solidFill>
              </a:rPr>
              <a:t>Мукина</a:t>
            </a:r>
            <a:r>
              <a:rPr lang="ru-RU" sz="2400" b="1" dirty="0" smtClean="0">
                <a:solidFill>
                  <a:srgbClr val="9933FF"/>
                </a:solidFill>
              </a:rPr>
              <a:t> С.Г</a:t>
            </a:r>
            <a:r>
              <a:rPr lang="ru-RU" sz="2000" dirty="0" smtClean="0">
                <a:solidFill>
                  <a:srgbClr val="9933FF"/>
                </a:solidFill>
              </a:rPr>
              <a:t>.</a:t>
            </a:r>
            <a:endParaRPr lang="ru-RU" sz="2000" dirty="0">
              <a:solidFill>
                <a:srgbClr val="9933FF"/>
              </a:solidFill>
            </a:endParaRPr>
          </a:p>
        </p:txBody>
      </p:sp>
      <p:pic>
        <p:nvPicPr>
          <p:cNvPr id="10" name="Рисунок 9" descr="0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71876"/>
            <a:ext cx="1766886" cy="1783284"/>
          </a:xfrm>
          <a:prstGeom prst="rect">
            <a:avLst/>
          </a:prstGeom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2863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1928802"/>
            <a:ext cx="685800" cy="647700"/>
          </a:xfrm>
          <a:prstGeom prst="rect">
            <a:avLst/>
          </a:prstGeom>
        </p:spPr>
      </p:pic>
      <p:pic>
        <p:nvPicPr>
          <p:cNvPr id="13" name="Рисунок 12" descr="f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85800" cy="647700"/>
          </a:xfrm>
          <a:prstGeom prst="rect">
            <a:avLst/>
          </a:prstGeom>
        </p:spPr>
      </p:pic>
      <p:pic>
        <p:nvPicPr>
          <p:cNvPr id="14" name="Рисунок 13" descr="f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285728"/>
            <a:ext cx="1071570" cy="933452"/>
          </a:xfrm>
          <a:prstGeom prst="rect">
            <a:avLst/>
          </a:prstGeom>
        </p:spPr>
      </p:pic>
      <p:pic>
        <p:nvPicPr>
          <p:cNvPr id="15" name="Рисунок 14" descr="f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6210300"/>
            <a:ext cx="685800" cy="647700"/>
          </a:xfrm>
          <a:prstGeom prst="rect">
            <a:avLst/>
          </a:prstGeom>
        </p:spPr>
      </p:pic>
      <p:pic>
        <p:nvPicPr>
          <p:cNvPr id="16" name="Рисунок 15" descr="f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785794"/>
            <a:ext cx="685800" cy="647700"/>
          </a:xfrm>
          <a:prstGeom prst="rect">
            <a:avLst/>
          </a:prstGeom>
        </p:spPr>
      </p:pic>
      <p:pic>
        <p:nvPicPr>
          <p:cNvPr id="1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shkol_nye_popur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35782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3116"/>
            <a:ext cx="438146" cy="5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419104" cy="5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64331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86116" y="2428868"/>
            <a:ext cx="2786082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41664-96A4-4CB5-B4E0-8244E4386946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A18A6-595C-45E9-889D-81E5C2023B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25717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  <a:latin typeface="Impact" pitchFamily="34" charset="0"/>
              </a:rPr>
              <a:t>Актив класса</a:t>
            </a:r>
            <a:endParaRPr lang="ru-RU" sz="2800" dirty="0">
              <a:solidFill>
                <a:srgbClr val="FF0066"/>
              </a:solidFill>
              <a:latin typeface="Impact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42910" y="1500174"/>
            <a:ext cx="1928826" cy="857256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64305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Учебная служба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500826" y="1571612"/>
            <a:ext cx="1928826" cy="857256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15140" y="17144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Служба дежурства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6215074" y="3214686"/>
            <a:ext cx="2214578" cy="92869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15074" y="342900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Информационная служба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714348" y="3357562"/>
            <a:ext cx="2286016" cy="928694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00100" y="350043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Хозяйственная служба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500430" y="500042"/>
            <a:ext cx="2143140" cy="857256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71868" y="64291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Служба озеленения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2000232" y="4714884"/>
            <a:ext cx="2500330" cy="928694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8794" y="485776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Культурно –массовая служба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5429256" y="4643446"/>
            <a:ext cx="2428892" cy="100013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500694" y="478632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Служба сохранения здоровья</a:t>
            </a:r>
            <a:endParaRPr lang="ru-RU" sz="1600" b="1" dirty="0">
              <a:solidFill>
                <a:srgbClr val="FFFF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4964909" y="3393281"/>
            <a:ext cx="142876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893207" y="3464719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9" idx="2"/>
          </p:cNvCxnSpPr>
          <p:nvPr/>
        </p:nvCxnSpPr>
        <p:spPr>
          <a:xfrm rot="16200000" flipV="1">
            <a:off x="4053566" y="1790006"/>
            <a:ext cx="1072588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0" idx="3"/>
          </p:cNvCxnSpPr>
          <p:nvPr/>
        </p:nvCxnSpPr>
        <p:spPr>
          <a:xfrm rot="10800000">
            <a:off x="2571736" y="1928802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3" idx="1"/>
          </p:cNvCxnSpPr>
          <p:nvPr/>
        </p:nvCxnSpPr>
        <p:spPr>
          <a:xfrm flipV="1">
            <a:off x="5214942" y="2000240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1"/>
          </p:cNvCxnSpPr>
          <p:nvPr/>
        </p:nvCxnSpPr>
        <p:spPr>
          <a:xfrm rot="10800000" flipV="1">
            <a:off x="2357422" y="2893214"/>
            <a:ext cx="928694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3"/>
          </p:cNvCxnSpPr>
          <p:nvPr/>
        </p:nvCxnSpPr>
        <p:spPr>
          <a:xfrm>
            <a:off x="6072198" y="2893215"/>
            <a:ext cx="1000132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5016"/>
            <a:ext cx="714380" cy="762000"/>
          </a:xfrm>
          <a:prstGeom prst="rect">
            <a:avLst/>
          </a:prstGeom>
        </p:spPr>
      </p:pic>
      <p:pic>
        <p:nvPicPr>
          <p:cNvPr id="29" name="Рисунок 28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715016"/>
            <a:ext cx="704856" cy="762000"/>
          </a:xfrm>
          <a:prstGeom prst="rect">
            <a:avLst/>
          </a:prstGeom>
        </p:spPr>
      </p:pic>
      <p:pic>
        <p:nvPicPr>
          <p:cNvPr id="30" name="Рисунок 29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5715016"/>
            <a:ext cx="704856" cy="762000"/>
          </a:xfrm>
          <a:prstGeom prst="rect">
            <a:avLst/>
          </a:prstGeom>
        </p:spPr>
      </p:pic>
      <p:pic>
        <p:nvPicPr>
          <p:cNvPr id="32" name="Рисунок 31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715016"/>
            <a:ext cx="714380" cy="762000"/>
          </a:xfrm>
          <a:prstGeom prst="rect">
            <a:avLst/>
          </a:prstGeom>
        </p:spPr>
      </p:pic>
      <p:pic>
        <p:nvPicPr>
          <p:cNvPr id="33" name="Рисунок 32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715016"/>
            <a:ext cx="714380" cy="762000"/>
          </a:xfrm>
          <a:prstGeom prst="rect">
            <a:avLst/>
          </a:prstGeom>
        </p:spPr>
      </p:pic>
      <p:pic>
        <p:nvPicPr>
          <p:cNvPr id="34" name="Рисунок 33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715016"/>
            <a:ext cx="714380" cy="762000"/>
          </a:xfrm>
          <a:prstGeom prst="rect">
            <a:avLst/>
          </a:prstGeom>
        </p:spPr>
      </p:pic>
      <p:pic>
        <p:nvPicPr>
          <p:cNvPr id="36" name="Рисунок 35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5715016"/>
            <a:ext cx="714380" cy="762000"/>
          </a:xfrm>
          <a:prstGeom prst="rect">
            <a:avLst/>
          </a:prstGeom>
        </p:spPr>
      </p:pic>
      <p:pic>
        <p:nvPicPr>
          <p:cNvPr id="37" name="Рисунок 36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715016"/>
            <a:ext cx="714380" cy="762000"/>
          </a:xfrm>
          <a:prstGeom prst="rect">
            <a:avLst/>
          </a:prstGeom>
        </p:spPr>
      </p:pic>
      <p:pic>
        <p:nvPicPr>
          <p:cNvPr id="39" name="Рисунок 38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715016"/>
            <a:ext cx="714380" cy="762000"/>
          </a:xfrm>
          <a:prstGeom prst="rect">
            <a:avLst/>
          </a:prstGeom>
        </p:spPr>
      </p:pic>
      <p:pic>
        <p:nvPicPr>
          <p:cNvPr id="43" name="Рисунок 42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5715016"/>
            <a:ext cx="714380" cy="762000"/>
          </a:xfrm>
          <a:prstGeom prst="rect">
            <a:avLst/>
          </a:prstGeom>
        </p:spPr>
      </p:pic>
      <p:pic>
        <p:nvPicPr>
          <p:cNvPr id="45" name="Рисунок 44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5715016"/>
            <a:ext cx="714380" cy="762000"/>
          </a:xfrm>
          <a:prstGeom prst="rect">
            <a:avLst/>
          </a:prstGeom>
        </p:spPr>
      </p:pic>
      <p:pic>
        <p:nvPicPr>
          <p:cNvPr id="46" name="Рисунок 45" descr="01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5016"/>
            <a:ext cx="714380" cy="762000"/>
          </a:xfrm>
          <a:prstGeom prst="rect">
            <a:avLst/>
          </a:prstGeom>
        </p:spPr>
      </p:pic>
      <p:pic>
        <p:nvPicPr>
          <p:cNvPr id="47" name="Рисунок 46" descr="image9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071570" cy="928694"/>
          </a:xfrm>
          <a:prstGeom prst="rect">
            <a:avLst/>
          </a:prstGeom>
        </p:spPr>
      </p:pic>
      <p:pic>
        <p:nvPicPr>
          <p:cNvPr id="48" name="Рисунок 47" descr="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22984">
            <a:off x="6521588" y="505583"/>
            <a:ext cx="2626030" cy="533400"/>
          </a:xfrm>
          <a:prstGeom prst="rect">
            <a:avLst/>
          </a:prstGeom>
        </p:spPr>
      </p:pic>
      <p:pic>
        <p:nvPicPr>
          <p:cNvPr id="49" name="Рисунок 48" descr="2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429000"/>
            <a:ext cx="1857375" cy="1285875"/>
          </a:xfrm>
          <a:prstGeom prst="rect">
            <a:avLst/>
          </a:prstGeom>
        </p:spPr>
      </p:pic>
      <p:pic>
        <p:nvPicPr>
          <p:cNvPr id="50" name="Рисунок 49" descr="Рисунок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428868"/>
            <a:ext cx="1050283" cy="930608"/>
          </a:xfrm>
          <a:prstGeom prst="rect">
            <a:avLst/>
          </a:prstGeom>
        </p:spPr>
      </p:pic>
      <p:pic>
        <p:nvPicPr>
          <p:cNvPr id="51" name="Рисунок 50" descr="DSC034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428604"/>
            <a:ext cx="1143008" cy="964620"/>
          </a:xfrm>
          <a:prstGeom prst="rect">
            <a:avLst/>
          </a:prstGeom>
        </p:spPr>
      </p:pic>
      <p:pic>
        <p:nvPicPr>
          <p:cNvPr id="52" name="Рисунок 51" descr="DSC0342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4357694"/>
            <a:ext cx="785818" cy="1171576"/>
          </a:xfrm>
          <a:prstGeom prst="rect">
            <a:avLst/>
          </a:prstGeom>
        </p:spPr>
      </p:pic>
      <p:pic>
        <p:nvPicPr>
          <p:cNvPr id="53" name="Рисунок 52" descr="DSC03425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4429132"/>
            <a:ext cx="857256" cy="1250948"/>
          </a:xfrm>
          <a:prstGeom prst="rect">
            <a:avLst/>
          </a:prstGeom>
        </p:spPr>
      </p:pic>
      <p:pic>
        <p:nvPicPr>
          <p:cNvPr id="54" name="Рисунок 53" descr="DSC02456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00496" y="1357298"/>
            <a:ext cx="1121175" cy="992190"/>
          </a:xfrm>
          <a:prstGeom prst="rect">
            <a:avLst/>
          </a:prstGeom>
        </p:spPr>
      </p:pic>
      <p:pic>
        <p:nvPicPr>
          <p:cNvPr id="56" name="Рисунок 55" descr="DSC0047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100" y="2428868"/>
            <a:ext cx="930578" cy="1017576"/>
          </a:xfrm>
          <a:prstGeom prst="rect">
            <a:avLst/>
          </a:prstGeom>
        </p:spPr>
      </p:pic>
      <p:pic>
        <p:nvPicPr>
          <p:cNvPr id="57" name="Рисунок 56" descr="DSC00067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4643446"/>
            <a:ext cx="951755" cy="933452"/>
          </a:xfrm>
          <a:prstGeom prst="rect">
            <a:avLst/>
          </a:prstGeom>
        </p:spPr>
      </p:pic>
      <p:pic>
        <p:nvPicPr>
          <p:cNvPr id="58" name="Рисунок 57" descr="DSC0358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714356"/>
            <a:ext cx="1225539" cy="91915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28605"/>
          <a:ext cx="8572560" cy="63212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9667"/>
                <a:gridCol w="2332426"/>
                <a:gridCol w="1295080"/>
                <a:gridCol w="1549162"/>
                <a:gridCol w="1017399"/>
                <a:gridCol w="1928826"/>
              </a:tblGrid>
              <a:tr h="28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/>
                        <a:t>Ф.И.О.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/>
                        <a:t>Дата</a:t>
                      </a:r>
                      <a:r>
                        <a:rPr lang="ru-RU" sz="1200" b="1" i="1" baseline="0" dirty="0" smtClean="0"/>
                        <a:t>  </a:t>
                      </a:r>
                      <a:r>
                        <a:rPr lang="ru-RU" sz="1200" b="1" i="1" dirty="0" smtClean="0"/>
                        <a:t>рождения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/>
                        <a:t>Адрес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/>
                        <a:t>№</a:t>
                      </a:r>
                      <a:r>
                        <a:rPr lang="ru-RU" sz="1200" b="1" i="1" baseline="0" dirty="0" smtClean="0"/>
                        <a:t> </a:t>
                      </a:r>
                      <a:r>
                        <a:rPr lang="ru-RU" sz="1200" b="1" i="1" dirty="0" smtClean="0"/>
                        <a:t>телефона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/>
                        <a:t>Увлечения и интересы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Алексеева Ангелина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24.07.1998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д.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Ойкас-Яндоба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Точные науки,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рисование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2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Александров Юрий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23.09.1998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с.Русская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Сорма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технология, история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3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Арусланов Игорь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30.05.1998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д.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Ойкас-Яндоба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Точные науки,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спорт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4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Волков Алексей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14.10.1998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д.Анаткасы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5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Григорьев Алексей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14.05.1998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д.Синькасы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спорт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6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Зорин Михаил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27.03.1999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д.Пизенеры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Математика, техника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7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Иванова Анна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28.07.1998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д.Анаткасы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технология, гуманитарные науки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Иванова Ксения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02.07.1998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д.Кивкасы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Спорт, 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9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Капитонова Людмила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24.08.1998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д.Самушкино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технология, музыка, караоке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10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Кузнецова Ирина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27.10.1998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д.Анаткасы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Рисование 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11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Никифорова Юлия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16.08.1998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с.Русская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Сорма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Рукоделие 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12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Николаева Мария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10.07.1998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с.Русская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Сорма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Шитье, рукоделие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13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Огурцов Сергей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23.01.1999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д.Челкасы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Техника,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Точные науки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Романов Алексей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21.05.1999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д.Пизенеры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техника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15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Сергеев Дмитрий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15.01.1999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д.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Кожар-Яндоба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Точные науки,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спорт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4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16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Степанова Елена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27.07.1999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д.Кивкасы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Рукоделие,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спорт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17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Федотова Вероника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08.06.1998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д.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Ойкас-Яндоба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Рисование 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  <a:tr h="22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66"/>
                          </a:solidFill>
                        </a:rPr>
                        <a:t>18</a:t>
                      </a:r>
                      <a:endParaRPr lang="ru-RU" sz="1200" b="1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Юнусов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Салих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10.11.1998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д. </a:t>
                      </a:r>
                      <a:r>
                        <a:rPr lang="ru-RU" sz="1200" b="1" dirty="0" err="1">
                          <a:solidFill>
                            <a:srgbClr val="FF0066"/>
                          </a:solidFill>
                        </a:rPr>
                        <a:t>Кожар-Яндоба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</a:rPr>
                        <a:t>Компьютерная технология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0" marR="2866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7422" y="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Сведения об учащихся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2000240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Мы называем нашу школу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«Маленькая страна».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 Там люди с добрыми глазами,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Там жизнь любви полна.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Там могут дети веселиться,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Там зла и горя нет.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  Там не давали нам лениться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 И всем дарили свет.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    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Припев: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Маленькая страна,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Маленькая страна.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   Там, где всегда светло и ясно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3399"/>
                </a:solidFill>
                <a:latin typeface="Arial Narrow" pitchFamily="34" charset="0"/>
              </a:rPr>
              <a:t> Там, где всегда весна.</a:t>
            </a:r>
            <a:endParaRPr lang="ru-RU" sz="2400" dirty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857232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Impact" pitchFamily="34" charset="0"/>
              </a:rPr>
              <a:t>ЛЮБИМАЯ   ПЕСНЯ</a:t>
            </a:r>
            <a:endParaRPr lang="ru-RU" sz="4800" b="1" dirty="0">
              <a:latin typeface="Impact" pitchFamily="34" charset="0"/>
            </a:endParaRPr>
          </a:p>
        </p:txBody>
      </p:sp>
      <p:pic>
        <p:nvPicPr>
          <p:cNvPr id="9" name="Рисунок 8" descr="852681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643578"/>
            <a:ext cx="1643065" cy="1066800"/>
          </a:xfrm>
          <a:prstGeom prst="rect">
            <a:avLst/>
          </a:prstGeom>
        </p:spPr>
      </p:pic>
      <p:pic>
        <p:nvPicPr>
          <p:cNvPr id="11" name="Рисунок 10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071678"/>
            <a:ext cx="2286000" cy="3048000"/>
          </a:xfrm>
          <a:prstGeom prst="rect">
            <a:avLst/>
          </a:prstGeom>
        </p:spPr>
      </p:pic>
      <p:pic>
        <p:nvPicPr>
          <p:cNvPr id="14" name="Рисунок 13" descr="a1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785794"/>
            <a:ext cx="1000132" cy="1071570"/>
          </a:xfrm>
          <a:prstGeom prst="rect">
            <a:avLst/>
          </a:prstGeom>
        </p:spPr>
      </p:pic>
      <p:pic>
        <p:nvPicPr>
          <p:cNvPr id="15" name="Рисунок 14" descr="a1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0"/>
            <a:ext cx="1000132" cy="1071570"/>
          </a:xfrm>
          <a:prstGeom prst="rect">
            <a:avLst/>
          </a:prstGeom>
        </p:spPr>
      </p:pic>
      <p:pic>
        <p:nvPicPr>
          <p:cNvPr id="16" name="Рисунок 15" descr="a1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500042"/>
            <a:ext cx="1000132" cy="1071570"/>
          </a:xfrm>
          <a:prstGeom prst="rect">
            <a:avLst/>
          </a:prstGeom>
        </p:spPr>
      </p:pic>
      <p:pic>
        <p:nvPicPr>
          <p:cNvPr id="17" name="Рисунок 16" descr="a1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666755" cy="714380"/>
          </a:xfrm>
          <a:prstGeom prst="rect">
            <a:avLst/>
          </a:prstGeom>
        </p:spPr>
      </p:pic>
      <p:pic>
        <p:nvPicPr>
          <p:cNvPr id="18" name="Рисунок 17" descr="852681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791200"/>
            <a:ext cx="1643065" cy="1066800"/>
          </a:xfrm>
          <a:prstGeom prst="rect">
            <a:avLst/>
          </a:prstGeom>
        </p:spPr>
      </p:pic>
      <p:pic>
        <p:nvPicPr>
          <p:cNvPr id="19" name="Рисунок 18" descr="852681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6072206"/>
            <a:ext cx="1643065" cy="1066800"/>
          </a:xfrm>
          <a:prstGeom prst="rect">
            <a:avLst/>
          </a:prstGeom>
        </p:spPr>
      </p:pic>
      <p:pic>
        <p:nvPicPr>
          <p:cNvPr id="22" name="Рисунок 21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642918"/>
            <a:ext cx="847725" cy="333375"/>
          </a:xfrm>
          <a:prstGeom prst="rect">
            <a:avLst/>
          </a:prstGeom>
        </p:spPr>
      </p:pic>
      <p:pic>
        <p:nvPicPr>
          <p:cNvPr id="23" name="Рисунок 22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642918"/>
            <a:ext cx="847725" cy="333375"/>
          </a:xfrm>
          <a:prstGeom prst="rect">
            <a:avLst/>
          </a:prstGeom>
        </p:spPr>
      </p:pic>
      <p:pic>
        <p:nvPicPr>
          <p:cNvPr id="24" name="Рисунок 23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642918"/>
            <a:ext cx="847725" cy="333375"/>
          </a:xfrm>
          <a:prstGeom prst="rect">
            <a:avLst/>
          </a:prstGeom>
        </p:spPr>
      </p:pic>
      <p:pic>
        <p:nvPicPr>
          <p:cNvPr id="25" name="Рисунок 24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642918"/>
            <a:ext cx="847725" cy="333375"/>
          </a:xfrm>
          <a:prstGeom prst="rect">
            <a:avLst/>
          </a:prstGeom>
        </p:spPr>
      </p:pic>
      <p:pic>
        <p:nvPicPr>
          <p:cNvPr id="26" name="Рисунок 25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642918"/>
            <a:ext cx="847725" cy="333375"/>
          </a:xfrm>
          <a:prstGeom prst="rect">
            <a:avLst/>
          </a:prstGeom>
        </p:spPr>
      </p:pic>
      <p:pic>
        <p:nvPicPr>
          <p:cNvPr id="27" name="Рисунок 26" descr="mus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642918"/>
            <a:ext cx="847725" cy="333375"/>
          </a:xfrm>
          <a:prstGeom prst="rect">
            <a:avLst/>
          </a:prstGeom>
        </p:spPr>
      </p:pic>
      <p:pic>
        <p:nvPicPr>
          <p:cNvPr id="21" name="Рисунок 20" descr="DSC000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714488"/>
            <a:ext cx="2840787" cy="384493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5429288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Ты со спортом дружи,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 сильным будь всегда</a:t>
            </a:r>
            <a:r>
              <a:rPr lang="en-US" sz="2400" dirty="0" smtClean="0">
                <a:solidFill>
                  <a:schemeClr val="hlink"/>
                </a:solidFill>
                <a:latin typeface="Adventure" pitchFamily="2" charset="0"/>
              </a:rPr>
              <a:t>.</a:t>
            </a:r>
            <a:endParaRPr lang="ru-RU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А микстуры, порошки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 выбрось навсегда.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Проживешь ты тогда больше,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чем 100 лет</a:t>
            </a:r>
            <a:r>
              <a:rPr lang="en-US" sz="2400" dirty="0" smtClean="0">
                <a:solidFill>
                  <a:schemeClr val="hlink"/>
                </a:solidFill>
                <a:latin typeface="Adventure" pitchFamily="2" charset="0"/>
              </a:rPr>
              <a:t>.</a:t>
            </a:r>
            <a:endParaRPr lang="ru-RU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И здоровье свое не угробишь, нет.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Не кури, не колись,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не спеши взрослеть.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Ты здоровье свое должен сам сберечь.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Бегай, прыгай, играй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каждый день и ночь.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Солнце, воздух и вода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могут вам помочь.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Призываем мы вас,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встаньте с нами в ряд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Чтоб вместе дружить, 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чтоб счастливым стать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Вместе нам не страшны</a:t>
            </a:r>
            <a:endParaRPr lang="en-US" sz="2400" dirty="0" smtClean="0">
              <a:solidFill>
                <a:schemeClr val="hlink"/>
              </a:solidFill>
              <a:latin typeface="Adventur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 ни огонь,</a:t>
            </a:r>
            <a:r>
              <a:rPr lang="en-US" sz="2400" dirty="0" smtClean="0">
                <a:solidFill>
                  <a:schemeClr val="hlink"/>
                </a:solidFill>
                <a:latin typeface="Adventure" pitchFamily="2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ни град.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hlink"/>
                </a:solidFill>
                <a:latin typeface="Adventure" pitchFamily="2" charset="0"/>
              </a:rPr>
              <a:t>Не боимся вместе мы никаких преград.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Impact" pitchFamily="34" charset="0"/>
              </a:rPr>
              <a:t>ГИМН     О  ЗДОРОВЬЕ</a:t>
            </a:r>
            <a:endParaRPr lang="ru-RU" sz="4400" b="1" dirty="0">
              <a:solidFill>
                <a:srgbClr val="FF0066"/>
              </a:solidFill>
              <a:latin typeface="Impact" pitchFamily="34" charset="0"/>
            </a:endParaRPr>
          </a:p>
        </p:txBody>
      </p:sp>
      <p:pic>
        <p:nvPicPr>
          <p:cNvPr id="9" name="Рисунок 8" descr="razdeliteli_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6072206"/>
            <a:ext cx="4762500" cy="1171575"/>
          </a:xfrm>
          <a:prstGeom prst="rect">
            <a:avLst/>
          </a:prstGeom>
        </p:spPr>
      </p:pic>
      <p:pic>
        <p:nvPicPr>
          <p:cNvPr id="12" name="Рисунок 11" descr="colec1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5572140"/>
            <a:ext cx="1500198" cy="1571612"/>
          </a:xfrm>
          <a:prstGeom prst="rect">
            <a:avLst/>
          </a:prstGeom>
        </p:spPr>
      </p:pic>
      <p:pic>
        <p:nvPicPr>
          <p:cNvPr id="15" name="Рисунок 14" descr="bn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142852"/>
            <a:ext cx="1397000" cy="1460500"/>
          </a:xfrm>
          <a:prstGeom prst="rect">
            <a:avLst/>
          </a:prstGeom>
        </p:spPr>
      </p:pic>
      <p:pic>
        <p:nvPicPr>
          <p:cNvPr id="13" name="Рисунок 12" descr="DSC01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643050"/>
            <a:ext cx="3500462" cy="4238620"/>
          </a:xfrm>
          <a:prstGeom prst="rect">
            <a:avLst/>
          </a:prstGeom>
        </p:spPr>
      </p:pic>
      <p:pic>
        <p:nvPicPr>
          <p:cNvPr id="14" name="Рисунок 13" descr="colec1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76" y="5429264"/>
            <a:ext cx="1285849" cy="171448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6130925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3399"/>
                </a:solidFill>
                <a:latin typeface="Impact" pitchFamily="34" charset="0"/>
              </a:rPr>
              <a:t>Наша эмблема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43213" y="1484313"/>
            <a:ext cx="3960812" cy="3527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214678" y="1857364"/>
            <a:ext cx="3455988" cy="1584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весельчаки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488" name="Picture 8" descr="j0217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141663"/>
            <a:ext cx="1747838" cy="1693862"/>
          </a:xfrm>
          <a:prstGeom prst="rect">
            <a:avLst/>
          </a:prstGeom>
          <a:noFill/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211638" y="4941888"/>
            <a:ext cx="1295400" cy="1728787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Обще</a:t>
            </a:r>
          </a:p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ние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-7591559">
            <a:off x="1897063" y="3800475"/>
            <a:ext cx="1246187" cy="16557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17824698">
            <a:off x="1672128" y="1266110"/>
            <a:ext cx="1290637" cy="16573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>
                <a:solidFill>
                  <a:srgbClr val="00B0F0"/>
                </a:solidFill>
              </a:rPr>
              <a:t>Твор</a:t>
            </a:r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чес-</a:t>
            </a:r>
          </a:p>
          <a:p>
            <a:pPr algn="ctr"/>
            <a:r>
              <a:rPr lang="ru-RU" b="1" dirty="0" err="1">
                <a:solidFill>
                  <a:srgbClr val="00B0F0"/>
                </a:solidFill>
              </a:rPr>
              <a:t>тво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rot="7372092">
            <a:off x="6551613" y="3681413"/>
            <a:ext cx="1368425" cy="15843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>
                <a:solidFill>
                  <a:srgbClr val="00B0F0"/>
                </a:solidFill>
              </a:rPr>
              <a:t>Здо</a:t>
            </a:r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 err="1">
                <a:solidFill>
                  <a:srgbClr val="00B0F0"/>
                </a:solidFill>
              </a:rPr>
              <a:t>ровье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3484306">
            <a:off x="6604000" y="1181101"/>
            <a:ext cx="1335087" cy="16557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Куль</a:t>
            </a: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тура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214810" y="0"/>
            <a:ext cx="1223963" cy="15843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Семья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143108" y="4286256"/>
            <a:ext cx="942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Интел</a:t>
            </a:r>
          </a:p>
          <a:p>
            <a:r>
              <a:rPr lang="ru-RU" b="1" dirty="0" err="1" smtClean="0">
                <a:solidFill>
                  <a:srgbClr val="00B0F0"/>
                </a:solidFill>
              </a:rPr>
              <a:t>лект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bn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929198"/>
            <a:ext cx="1397000" cy="1460500"/>
          </a:xfrm>
          <a:prstGeom prst="rect">
            <a:avLst/>
          </a:prstGeom>
        </p:spPr>
      </p:pic>
      <p:pic>
        <p:nvPicPr>
          <p:cNvPr id="14" name="Рисунок 13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429264"/>
            <a:ext cx="942975" cy="1190625"/>
          </a:xfrm>
          <a:prstGeom prst="rect">
            <a:avLst/>
          </a:prstGeom>
        </p:spPr>
      </p:pic>
      <p:pic>
        <p:nvPicPr>
          <p:cNvPr id="15" name="Рисунок 14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5357826"/>
            <a:ext cx="942975" cy="1190625"/>
          </a:xfrm>
          <a:prstGeom prst="rect">
            <a:avLst/>
          </a:prstGeom>
        </p:spPr>
      </p:pic>
      <p:pic>
        <p:nvPicPr>
          <p:cNvPr id="16" name="Рисунок 15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357826"/>
            <a:ext cx="942975" cy="1190625"/>
          </a:xfrm>
          <a:prstGeom prst="rect">
            <a:avLst/>
          </a:prstGeom>
        </p:spPr>
      </p:pic>
      <p:pic>
        <p:nvPicPr>
          <p:cNvPr id="17" name="Рисунок 16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286388"/>
            <a:ext cx="942975" cy="1190625"/>
          </a:xfrm>
          <a:prstGeom prst="rect">
            <a:avLst/>
          </a:prstGeom>
        </p:spPr>
      </p:pic>
      <p:pic>
        <p:nvPicPr>
          <p:cNvPr id="18" name="Рисунок 17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86388"/>
            <a:ext cx="942975" cy="1190625"/>
          </a:xfrm>
          <a:prstGeom prst="rect">
            <a:avLst/>
          </a:prstGeom>
        </p:spPr>
      </p:pic>
      <p:pic>
        <p:nvPicPr>
          <p:cNvPr id="19" name="Рисунок 18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357826"/>
            <a:ext cx="942975" cy="1190625"/>
          </a:xfrm>
          <a:prstGeom prst="rect">
            <a:avLst/>
          </a:prstGeom>
        </p:spPr>
      </p:pic>
      <p:pic>
        <p:nvPicPr>
          <p:cNvPr id="20" name="Рисунок 19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5286388"/>
            <a:ext cx="942975" cy="1190625"/>
          </a:xfrm>
          <a:prstGeom prst="rect">
            <a:avLst/>
          </a:prstGeom>
        </p:spPr>
      </p:pic>
      <p:pic>
        <p:nvPicPr>
          <p:cNvPr id="21" name="Рисунок 20" descr="flowers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357826"/>
            <a:ext cx="942975" cy="1190625"/>
          </a:xfrm>
          <a:prstGeom prst="rect">
            <a:avLst/>
          </a:prstGeom>
        </p:spPr>
      </p:pic>
      <p:pic>
        <p:nvPicPr>
          <p:cNvPr id="22" name="Рисунок 21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57166"/>
            <a:ext cx="685800" cy="647700"/>
          </a:xfrm>
          <a:prstGeom prst="rect">
            <a:avLst/>
          </a:prstGeom>
        </p:spPr>
      </p:pic>
      <p:pic>
        <p:nvPicPr>
          <p:cNvPr id="23" name="Рисунок 22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57166"/>
            <a:ext cx="666750" cy="666750"/>
          </a:xfrm>
          <a:prstGeom prst="rect">
            <a:avLst/>
          </a:prstGeom>
        </p:spPr>
      </p:pic>
      <p:pic>
        <p:nvPicPr>
          <p:cNvPr id="25" name="Рисунок 24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357166"/>
            <a:ext cx="666750" cy="666750"/>
          </a:xfrm>
          <a:prstGeom prst="rect">
            <a:avLst/>
          </a:prstGeom>
        </p:spPr>
      </p:pic>
      <p:pic>
        <p:nvPicPr>
          <p:cNvPr id="26" name="Рисунок 25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857628"/>
            <a:ext cx="666750" cy="666750"/>
          </a:xfrm>
          <a:prstGeom prst="rect">
            <a:avLst/>
          </a:prstGeom>
        </p:spPr>
      </p:pic>
      <p:pic>
        <p:nvPicPr>
          <p:cNvPr id="27" name="Рисунок 26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3643314"/>
            <a:ext cx="666750" cy="666750"/>
          </a:xfrm>
          <a:prstGeom prst="rect">
            <a:avLst/>
          </a:prstGeom>
        </p:spPr>
      </p:pic>
      <p:pic>
        <p:nvPicPr>
          <p:cNvPr id="28" name="Рисунок 27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071546"/>
            <a:ext cx="666750" cy="666750"/>
          </a:xfrm>
          <a:prstGeom prst="rect">
            <a:avLst/>
          </a:prstGeom>
        </p:spPr>
      </p:pic>
      <p:pic>
        <p:nvPicPr>
          <p:cNvPr id="29" name="Рисунок 28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142984"/>
            <a:ext cx="666750" cy="666750"/>
          </a:xfrm>
          <a:prstGeom prst="rect">
            <a:avLst/>
          </a:prstGeom>
        </p:spPr>
      </p:pic>
      <p:pic>
        <p:nvPicPr>
          <p:cNvPr id="30" name="Рисунок 29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000108"/>
            <a:ext cx="666750" cy="666750"/>
          </a:xfrm>
          <a:prstGeom prst="rect">
            <a:avLst/>
          </a:prstGeom>
        </p:spPr>
      </p:pic>
      <p:pic>
        <p:nvPicPr>
          <p:cNvPr id="31" name="Рисунок 30" descr="f8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786058"/>
            <a:ext cx="666750" cy="666750"/>
          </a:xfrm>
          <a:prstGeom prst="rect">
            <a:avLst/>
          </a:prstGeom>
        </p:spPr>
      </p:pic>
      <p:pic>
        <p:nvPicPr>
          <p:cNvPr id="32" name="Рисунок 31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57166"/>
            <a:ext cx="685800" cy="647700"/>
          </a:xfrm>
          <a:prstGeom prst="rect">
            <a:avLst/>
          </a:prstGeom>
        </p:spPr>
      </p:pic>
      <p:pic>
        <p:nvPicPr>
          <p:cNvPr id="33" name="Рисунок 32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857232"/>
            <a:ext cx="685800" cy="647700"/>
          </a:xfrm>
          <a:prstGeom prst="rect">
            <a:avLst/>
          </a:prstGeom>
        </p:spPr>
      </p:pic>
      <p:pic>
        <p:nvPicPr>
          <p:cNvPr id="34" name="Рисунок 33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1785926"/>
            <a:ext cx="685800" cy="647700"/>
          </a:xfrm>
          <a:prstGeom prst="rect">
            <a:avLst/>
          </a:prstGeom>
        </p:spPr>
      </p:pic>
      <p:pic>
        <p:nvPicPr>
          <p:cNvPr id="35" name="Рисунок 34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500306"/>
            <a:ext cx="685800" cy="647700"/>
          </a:xfrm>
          <a:prstGeom prst="rect">
            <a:avLst/>
          </a:prstGeom>
        </p:spPr>
      </p:pic>
      <p:pic>
        <p:nvPicPr>
          <p:cNvPr id="36" name="Рисунок 35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928670"/>
            <a:ext cx="685800" cy="647700"/>
          </a:xfrm>
          <a:prstGeom prst="rect">
            <a:avLst/>
          </a:prstGeom>
        </p:spPr>
      </p:pic>
      <p:pic>
        <p:nvPicPr>
          <p:cNvPr id="37" name="Рисунок 36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714752"/>
            <a:ext cx="685800" cy="647700"/>
          </a:xfrm>
          <a:prstGeom prst="rect">
            <a:avLst/>
          </a:prstGeom>
        </p:spPr>
      </p:pic>
      <p:pic>
        <p:nvPicPr>
          <p:cNvPr id="38" name="Рисунок 37" descr="f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071678"/>
            <a:ext cx="685800" cy="6477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 descr="34515444_24447900_20471373_10461340_i100326188_27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00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142984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День учителя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Праздник урожая;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День пожилых;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Фестиваль «Алло, мы ищем таланты»;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Интеллектуальные игры;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Научно – практические конференции «Поиск», «</a:t>
            </a:r>
            <a:r>
              <a:rPr lang="ru-RU" sz="1600" b="1" dirty="0" err="1" smtClean="0">
                <a:solidFill>
                  <a:srgbClr val="CC0066"/>
                </a:solidFill>
              </a:rPr>
              <a:t>Эксельсиор</a:t>
            </a:r>
            <a:r>
              <a:rPr lang="ru-RU" sz="1600" b="1" dirty="0" smtClean="0">
                <a:solidFill>
                  <a:srgbClr val="CC0066"/>
                </a:solidFill>
              </a:rPr>
              <a:t>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Конкурс «Ростки возрождения»;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День птиц;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Игры с детьми младшего школьного возраста;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Выпуск стенгазеты «Солнышко»;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День юмора;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Операции «Уют», «Зеленый двор», «Аптека», «Скворечник», «Милосердие», «Сохраним ели», «Сохраним первоцветы»;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Выступление агитбригады  «Модно быть здоровым»;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Организации походов и экскурсий 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Защита творческих проектов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День памяти;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Организация спортивных игр; соревнований;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CC0066"/>
                </a:solidFill>
              </a:rPr>
              <a:t>Утренники «Поздравляем наших мам» ,«Мой папа самый сильный»</a:t>
            </a:r>
            <a:endParaRPr lang="ru-RU" sz="16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7166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Impact" pitchFamily="34" charset="0"/>
              </a:rPr>
              <a:t>НАШИ    ТРАДИЦИИ</a:t>
            </a:r>
            <a:endParaRPr lang="ru-RU" sz="4400" b="1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Рисунок 7" descr="4116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00042"/>
            <a:ext cx="402769" cy="380998"/>
          </a:xfrm>
          <a:prstGeom prst="rect">
            <a:avLst/>
          </a:prstGeom>
        </p:spPr>
      </p:pic>
      <p:pic>
        <p:nvPicPr>
          <p:cNvPr id="9" name="Рисунок 8" descr="4116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150" y="337852"/>
            <a:ext cx="347692" cy="328898"/>
          </a:xfrm>
          <a:prstGeom prst="rect">
            <a:avLst/>
          </a:prstGeom>
        </p:spPr>
      </p:pic>
      <p:pic>
        <p:nvPicPr>
          <p:cNvPr id="10" name="Рисунок 9" descr="4116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928670"/>
            <a:ext cx="500066" cy="473035"/>
          </a:xfrm>
          <a:prstGeom prst="rect">
            <a:avLst/>
          </a:prstGeom>
        </p:spPr>
      </p:pic>
      <p:pic>
        <p:nvPicPr>
          <p:cNvPr id="11" name="Рисунок 10" descr="4116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528641" cy="500066"/>
          </a:xfrm>
          <a:prstGeom prst="rect">
            <a:avLst/>
          </a:prstGeom>
        </p:spPr>
      </p:pic>
      <p:pic>
        <p:nvPicPr>
          <p:cNvPr id="13" name="Рисунок 12" descr="DSC00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3804488" cy="4698996"/>
          </a:xfrm>
          <a:prstGeom prst="rect">
            <a:avLst/>
          </a:prstGeom>
        </p:spPr>
      </p:pic>
      <p:pic>
        <p:nvPicPr>
          <p:cNvPr id="14" name="Рисунок 13" descr="4116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704850" cy="66675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285728"/>
          <a:ext cx="54864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428992" y="3429000"/>
          <a:ext cx="54864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DSC03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71480"/>
            <a:ext cx="2928958" cy="2428892"/>
          </a:xfrm>
          <a:prstGeom prst="rect">
            <a:avLst/>
          </a:prstGeom>
        </p:spPr>
      </p:pic>
      <p:pic>
        <p:nvPicPr>
          <p:cNvPr id="7" name="Рисунок 6" descr="DSC03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14752"/>
            <a:ext cx="3035301" cy="241935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357554" y="357166"/>
          <a:ext cx="5486400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429000"/>
          <a:ext cx="54864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0_43adb_b7ea00ea_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2809881" cy="2357454"/>
          </a:xfrm>
          <a:prstGeom prst="rect">
            <a:avLst/>
          </a:prstGeom>
        </p:spPr>
      </p:pic>
      <p:pic>
        <p:nvPicPr>
          <p:cNvPr id="7" name="Рисунок 6" descr="DSC024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86190"/>
            <a:ext cx="2286016" cy="221457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915" name="Group 3"/>
          <p:cNvGrpSpPr>
            <a:grpSpLocks noChangeAspect="1"/>
          </p:cNvGrpSpPr>
          <p:nvPr/>
        </p:nvGrpSpPr>
        <p:grpSpPr bwMode="auto">
          <a:xfrm>
            <a:off x="285720" y="429149"/>
            <a:ext cx="8715390" cy="6143754"/>
            <a:chOff x="0" y="-121"/>
            <a:chExt cx="9275" cy="5223"/>
          </a:xfrm>
        </p:grpSpPr>
        <p:sp>
          <p:nvSpPr>
            <p:cNvPr id="39005" name="AutoShape 9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23" cy="49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04" name="Rectangle 92"/>
            <p:cNvSpPr>
              <a:spLocks noChangeArrowheads="1"/>
            </p:cNvSpPr>
            <p:nvPr/>
          </p:nvSpPr>
          <p:spPr bwMode="auto">
            <a:xfrm>
              <a:off x="75" y="-121"/>
              <a:ext cx="9124" cy="522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B0F0"/>
                </a:gs>
                <a:gs pos="100000">
                  <a:srgbClr val="FFFF00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03" name="Freeform 91"/>
            <p:cNvSpPr>
              <a:spLocks/>
            </p:cNvSpPr>
            <p:nvPr/>
          </p:nvSpPr>
          <p:spPr bwMode="auto">
            <a:xfrm>
              <a:off x="1185" y="3855"/>
              <a:ext cx="5340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15" y="0"/>
                </a:cxn>
                <a:cxn ang="0">
                  <a:pos x="5340" y="0"/>
                </a:cxn>
                <a:cxn ang="0">
                  <a:pos x="5025" y="240"/>
                </a:cxn>
                <a:cxn ang="0">
                  <a:pos x="0" y="240"/>
                </a:cxn>
              </a:cxnLst>
              <a:rect l="0" t="0" r="r" b="b"/>
              <a:pathLst>
                <a:path w="5340" h="240">
                  <a:moveTo>
                    <a:pt x="0" y="240"/>
                  </a:moveTo>
                  <a:lnTo>
                    <a:pt x="315" y="0"/>
                  </a:lnTo>
                  <a:lnTo>
                    <a:pt x="5340" y="0"/>
                  </a:lnTo>
                  <a:lnTo>
                    <a:pt x="5025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02" name="Freeform 90"/>
            <p:cNvSpPr>
              <a:spLocks/>
            </p:cNvSpPr>
            <p:nvPr/>
          </p:nvSpPr>
          <p:spPr bwMode="auto">
            <a:xfrm>
              <a:off x="1185" y="1185"/>
              <a:ext cx="315" cy="2910"/>
            </a:xfrm>
            <a:custGeom>
              <a:avLst/>
              <a:gdLst/>
              <a:ahLst/>
              <a:cxnLst>
                <a:cxn ang="0">
                  <a:pos x="0" y="2910"/>
                </a:cxn>
                <a:cxn ang="0">
                  <a:pos x="0" y="240"/>
                </a:cxn>
                <a:cxn ang="0">
                  <a:pos x="315" y="0"/>
                </a:cxn>
                <a:cxn ang="0">
                  <a:pos x="315" y="2670"/>
                </a:cxn>
                <a:cxn ang="0">
                  <a:pos x="0" y="2910"/>
                </a:cxn>
              </a:cxnLst>
              <a:rect l="0" t="0" r="r" b="b"/>
              <a:pathLst>
                <a:path w="315" h="2910">
                  <a:moveTo>
                    <a:pt x="0" y="2910"/>
                  </a:moveTo>
                  <a:lnTo>
                    <a:pt x="0" y="240"/>
                  </a:lnTo>
                  <a:lnTo>
                    <a:pt x="315" y="0"/>
                  </a:lnTo>
                  <a:lnTo>
                    <a:pt x="315" y="2670"/>
                  </a:lnTo>
                  <a:lnTo>
                    <a:pt x="0" y="29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01" name="Rectangle 89"/>
            <p:cNvSpPr>
              <a:spLocks noChangeArrowheads="1"/>
            </p:cNvSpPr>
            <p:nvPr/>
          </p:nvSpPr>
          <p:spPr bwMode="auto">
            <a:xfrm>
              <a:off x="1500" y="1185"/>
              <a:ext cx="5025" cy="2670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00" name="Freeform 88"/>
            <p:cNvSpPr>
              <a:spLocks/>
            </p:cNvSpPr>
            <p:nvPr/>
          </p:nvSpPr>
          <p:spPr bwMode="auto">
            <a:xfrm>
              <a:off x="1185" y="385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9" name="Freeform 87"/>
            <p:cNvSpPr>
              <a:spLocks/>
            </p:cNvSpPr>
            <p:nvPr/>
          </p:nvSpPr>
          <p:spPr bwMode="auto">
            <a:xfrm>
              <a:off x="1185" y="358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8" name="Freeform 86"/>
            <p:cNvSpPr>
              <a:spLocks/>
            </p:cNvSpPr>
            <p:nvPr/>
          </p:nvSpPr>
          <p:spPr bwMode="auto">
            <a:xfrm>
              <a:off x="1185" y="331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7" name="Freeform 85"/>
            <p:cNvSpPr>
              <a:spLocks/>
            </p:cNvSpPr>
            <p:nvPr/>
          </p:nvSpPr>
          <p:spPr bwMode="auto">
            <a:xfrm>
              <a:off x="1185" y="3060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6" name="Freeform 84"/>
            <p:cNvSpPr>
              <a:spLocks/>
            </p:cNvSpPr>
            <p:nvPr/>
          </p:nvSpPr>
          <p:spPr bwMode="auto">
            <a:xfrm>
              <a:off x="1185" y="2790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5" name="Freeform 83"/>
            <p:cNvSpPr>
              <a:spLocks/>
            </p:cNvSpPr>
            <p:nvPr/>
          </p:nvSpPr>
          <p:spPr bwMode="auto">
            <a:xfrm>
              <a:off x="1185" y="2520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4" name="Freeform 82"/>
            <p:cNvSpPr>
              <a:spLocks/>
            </p:cNvSpPr>
            <p:nvPr/>
          </p:nvSpPr>
          <p:spPr bwMode="auto">
            <a:xfrm>
              <a:off x="1185" y="2250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3" name="Freeform 81"/>
            <p:cNvSpPr>
              <a:spLocks/>
            </p:cNvSpPr>
            <p:nvPr/>
          </p:nvSpPr>
          <p:spPr bwMode="auto">
            <a:xfrm>
              <a:off x="1185" y="1980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2" name="Freeform 80"/>
            <p:cNvSpPr>
              <a:spLocks/>
            </p:cNvSpPr>
            <p:nvPr/>
          </p:nvSpPr>
          <p:spPr bwMode="auto">
            <a:xfrm>
              <a:off x="1185" y="172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1" name="Freeform 79"/>
            <p:cNvSpPr>
              <a:spLocks/>
            </p:cNvSpPr>
            <p:nvPr/>
          </p:nvSpPr>
          <p:spPr bwMode="auto">
            <a:xfrm>
              <a:off x="1185" y="145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90" name="Freeform 78"/>
            <p:cNvSpPr>
              <a:spLocks/>
            </p:cNvSpPr>
            <p:nvPr/>
          </p:nvSpPr>
          <p:spPr bwMode="auto">
            <a:xfrm>
              <a:off x="1185" y="1185"/>
              <a:ext cx="5340" cy="2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356" y="0"/>
                </a:cxn>
              </a:cxnLst>
              <a:rect l="0" t="0" r="r" b="b"/>
              <a:pathLst>
                <a:path w="356" h="16">
                  <a:moveTo>
                    <a:pt x="0" y="16"/>
                  </a:moveTo>
                  <a:lnTo>
                    <a:pt x="21" y="0"/>
                  </a:lnTo>
                  <a:lnTo>
                    <a:pt x="3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9" name="Freeform 77"/>
            <p:cNvSpPr>
              <a:spLocks/>
            </p:cNvSpPr>
            <p:nvPr/>
          </p:nvSpPr>
          <p:spPr bwMode="auto">
            <a:xfrm>
              <a:off x="1185" y="3855"/>
              <a:ext cx="5340" cy="240"/>
            </a:xfrm>
            <a:custGeom>
              <a:avLst/>
              <a:gdLst/>
              <a:ahLst/>
              <a:cxnLst>
                <a:cxn ang="0">
                  <a:pos x="5340" y="0"/>
                </a:cxn>
                <a:cxn ang="0">
                  <a:pos x="5025" y="240"/>
                </a:cxn>
                <a:cxn ang="0">
                  <a:pos x="0" y="240"/>
                </a:cxn>
                <a:cxn ang="0">
                  <a:pos x="315" y="0"/>
                </a:cxn>
                <a:cxn ang="0">
                  <a:pos x="5340" y="0"/>
                </a:cxn>
              </a:cxnLst>
              <a:rect l="0" t="0" r="r" b="b"/>
              <a:pathLst>
                <a:path w="5340" h="240">
                  <a:moveTo>
                    <a:pt x="5340" y="0"/>
                  </a:moveTo>
                  <a:lnTo>
                    <a:pt x="5025" y="240"/>
                  </a:lnTo>
                  <a:lnTo>
                    <a:pt x="0" y="240"/>
                  </a:lnTo>
                  <a:lnTo>
                    <a:pt x="315" y="0"/>
                  </a:lnTo>
                  <a:lnTo>
                    <a:pt x="534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8" name="Freeform 76"/>
            <p:cNvSpPr>
              <a:spLocks/>
            </p:cNvSpPr>
            <p:nvPr/>
          </p:nvSpPr>
          <p:spPr bwMode="auto">
            <a:xfrm>
              <a:off x="1185" y="1185"/>
              <a:ext cx="315" cy="2910"/>
            </a:xfrm>
            <a:custGeom>
              <a:avLst/>
              <a:gdLst/>
              <a:ahLst/>
              <a:cxnLst>
                <a:cxn ang="0">
                  <a:pos x="0" y="2910"/>
                </a:cxn>
                <a:cxn ang="0">
                  <a:pos x="0" y="240"/>
                </a:cxn>
                <a:cxn ang="0">
                  <a:pos x="315" y="0"/>
                </a:cxn>
                <a:cxn ang="0">
                  <a:pos x="315" y="2670"/>
                </a:cxn>
                <a:cxn ang="0">
                  <a:pos x="0" y="2910"/>
                </a:cxn>
              </a:cxnLst>
              <a:rect l="0" t="0" r="r" b="b"/>
              <a:pathLst>
                <a:path w="315" h="2910">
                  <a:moveTo>
                    <a:pt x="0" y="2910"/>
                  </a:moveTo>
                  <a:lnTo>
                    <a:pt x="0" y="240"/>
                  </a:lnTo>
                  <a:lnTo>
                    <a:pt x="315" y="0"/>
                  </a:lnTo>
                  <a:lnTo>
                    <a:pt x="315" y="2670"/>
                  </a:lnTo>
                  <a:lnTo>
                    <a:pt x="0" y="2910"/>
                  </a:lnTo>
                  <a:close/>
                </a:path>
              </a:pathLst>
            </a:cu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7" name="Rectangle 75"/>
            <p:cNvSpPr>
              <a:spLocks noChangeArrowheads="1"/>
            </p:cNvSpPr>
            <p:nvPr/>
          </p:nvSpPr>
          <p:spPr bwMode="auto">
            <a:xfrm>
              <a:off x="1521" y="1093"/>
              <a:ext cx="5025" cy="2670"/>
            </a:xfrm>
            <a:prstGeom prst="rect">
              <a:avLst/>
            </a:prstGeom>
            <a:noFill/>
            <a:ln w="1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6" name="Freeform 74"/>
            <p:cNvSpPr>
              <a:spLocks/>
            </p:cNvSpPr>
            <p:nvPr/>
          </p:nvSpPr>
          <p:spPr bwMode="auto">
            <a:xfrm>
              <a:off x="1920" y="2250"/>
              <a:ext cx="135" cy="1770"/>
            </a:xfrm>
            <a:custGeom>
              <a:avLst/>
              <a:gdLst/>
              <a:ahLst/>
              <a:cxnLst>
                <a:cxn ang="0">
                  <a:pos x="0" y="1770"/>
                </a:cxn>
                <a:cxn ang="0">
                  <a:pos x="0" y="90"/>
                </a:cxn>
                <a:cxn ang="0">
                  <a:pos x="135" y="0"/>
                </a:cxn>
                <a:cxn ang="0">
                  <a:pos x="135" y="1680"/>
                </a:cxn>
                <a:cxn ang="0">
                  <a:pos x="0" y="1770"/>
                </a:cxn>
              </a:cxnLst>
              <a:rect l="0" t="0" r="r" b="b"/>
              <a:pathLst>
                <a:path w="135" h="1770">
                  <a:moveTo>
                    <a:pt x="0" y="1770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35" y="1680"/>
                  </a:lnTo>
                  <a:lnTo>
                    <a:pt x="0" y="1770"/>
                  </a:lnTo>
                  <a:close/>
                </a:path>
              </a:pathLst>
            </a:custGeom>
            <a:solidFill>
              <a:srgbClr val="808066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5" name="Rectangle 73"/>
            <p:cNvSpPr>
              <a:spLocks noChangeArrowheads="1"/>
            </p:cNvSpPr>
            <p:nvPr/>
          </p:nvSpPr>
          <p:spPr bwMode="auto">
            <a:xfrm>
              <a:off x="1560" y="2340"/>
              <a:ext cx="360" cy="1680"/>
            </a:xfrm>
            <a:prstGeom prst="rect">
              <a:avLst/>
            </a:prstGeom>
            <a:solidFill>
              <a:srgbClr val="FFFFCC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4" name="Freeform 72"/>
            <p:cNvSpPr>
              <a:spLocks/>
            </p:cNvSpPr>
            <p:nvPr/>
          </p:nvSpPr>
          <p:spPr bwMode="auto">
            <a:xfrm>
              <a:off x="1560" y="2250"/>
              <a:ext cx="495" cy="90"/>
            </a:xfrm>
            <a:custGeom>
              <a:avLst/>
              <a:gdLst/>
              <a:ahLst/>
              <a:cxnLst>
                <a:cxn ang="0">
                  <a:pos x="360" y="90"/>
                </a:cxn>
                <a:cxn ang="0">
                  <a:pos x="495" y="0"/>
                </a:cxn>
                <a:cxn ang="0">
                  <a:pos x="120" y="0"/>
                </a:cxn>
                <a:cxn ang="0">
                  <a:pos x="0" y="90"/>
                </a:cxn>
                <a:cxn ang="0">
                  <a:pos x="360" y="90"/>
                </a:cxn>
              </a:cxnLst>
              <a:rect l="0" t="0" r="r" b="b"/>
              <a:pathLst>
                <a:path w="495" h="90">
                  <a:moveTo>
                    <a:pt x="360" y="90"/>
                  </a:moveTo>
                  <a:lnTo>
                    <a:pt x="495" y="0"/>
                  </a:lnTo>
                  <a:lnTo>
                    <a:pt x="120" y="0"/>
                  </a:lnTo>
                  <a:lnTo>
                    <a:pt x="0" y="90"/>
                  </a:lnTo>
                  <a:lnTo>
                    <a:pt x="360" y="90"/>
                  </a:lnTo>
                  <a:close/>
                </a:path>
              </a:pathLst>
            </a:custGeom>
            <a:solidFill>
              <a:srgbClr val="BFBF99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3" name="Freeform 71"/>
            <p:cNvSpPr>
              <a:spLocks/>
            </p:cNvSpPr>
            <p:nvPr/>
          </p:nvSpPr>
          <p:spPr bwMode="auto">
            <a:xfrm>
              <a:off x="2295" y="1770"/>
              <a:ext cx="135" cy="2250"/>
            </a:xfrm>
            <a:custGeom>
              <a:avLst/>
              <a:gdLst/>
              <a:ahLst/>
              <a:cxnLst>
                <a:cxn ang="0">
                  <a:pos x="0" y="2250"/>
                </a:cxn>
                <a:cxn ang="0">
                  <a:pos x="0" y="90"/>
                </a:cxn>
                <a:cxn ang="0">
                  <a:pos x="135" y="0"/>
                </a:cxn>
                <a:cxn ang="0">
                  <a:pos x="135" y="2160"/>
                </a:cxn>
                <a:cxn ang="0">
                  <a:pos x="0" y="2250"/>
                </a:cxn>
              </a:cxnLst>
              <a:rect l="0" t="0" r="r" b="b"/>
              <a:pathLst>
                <a:path w="135" h="2250">
                  <a:moveTo>
                    <a:pt x="0" y="2250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35" y="2160"/>
                  </a:lnTo>
                  <a:lnTo>
                    <a:pt x="0" y="2250"/>
                  </a:lnTo>
                  <a:close/>
                </a:path>
              </a:pathLst>
            </a:custGeom>
            <a:solidFill>
              <a:srgbClr val="1A4D33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2" name="Rectangle 70"/>
            <p:cNvSpPr>
              <a:spLocks noChangeArrowheads="1"/>
            </p:cNvSpPr>
            <p:nvPr/>
          </p:nvSpPr>
          <p:spPr bwMode="auto">
            <a:xfrm>
              <a:off x="1920" y="1860"/>
              <a:ext cx="375" cy="2160"/>
            </a:xfrm>
            <a:prstGeom prst="rect">
              <a:avLst/>
            </a:prstGeom>
            <a:solidFill>
              <a:srgbClr val="339966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1" name="Freeform 69"/>
            <p:cNvSpPr>
              <a:spLocks/>
            </p:cNvSpPr>
            <p:nvPr/>
          </p:nvSpPr>
          <p:spPr bwMode="auto">
            <a:xfrm>
              <a:off x="1920" y="1770"/>
              <a:ext cx="510" cy="90"/>
            </a:xfrm>
            <a:custGeom>
              <a:avLst/>
              <a:gdLst/>
              <a:ahLst/>
              <a:cxnLst>
                <a:cxn ang="0">
                  <a:pos x="375" y="90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90"/>
                </a:cxn>
                <a:cxn ang="0">
                  <a:pos x="375" y="90"/>
                </a:cxn>
              </a:cxnLst>
              <a:rect l="0" t="0" r="r" b="b"/>
              <a:pathLst>
                <a:path w="510" h="90">
                  <a:moveTo>
                    <a:pt x="375" y="90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90"/>
                  </a:lnTo>
                  <a:lnTo>
                    <a:pt x="375" y="90"/>
                  </a:lnTo>
                  <a:close/>
                </a:path>
              </a:pathLst>
            </a:custGeom>
            <a:solidFill>
              <a:srgbClr val="26734D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80" name="Freeform 68"/>
            <p:cNvSpPr>
              <a:spLocks/>
            </p:cNvSpPr>
            <p:nvPr/>
          </p:nvSpPr>
          <p:spPr bwMode="auto">
            <a:xfrm>
              <a:off x="2670" y="1440"/>
              <a:ext cx="135" cy="2580"/>
            </a:xfrm>
            <a:custGeom>
              <a:avLst/>
              <a:gdLst/>
              <a:ahLst/>
              <a:cxnLst>
                <a:cxn ang="0">
                  <a:pos x="0" y="2580"/>
                </a:cxn>
                <a:cxn ang="0">
                  <a:pos x="0" y="105"/>
                </a:cxn>
                <a:cxn ang="0">
                  <a:pos x="135" y="0"/>
                </a:cxn>
                <a:cxn ang="0">
                  <a:pos x="135" y="2490"/>
                </a:cxn>
                <a:cxn ang="0">
                  <a:pos x="0" y="2580"/>
                </a:cxn>
              </a:cxnLst>
              <a:rect l="0" t="0" r="r" b="b"/>
              <a:pathLst>
                <a:path w="135" h="2580">
                  <a:moveTo>
                    <a:pt x="0" y="2580"/>
                  </a:moveTo>
                  <a:lnTo>
                    <a:pt x="0" y="105"/>
                  </a:lnTo>
                  <a:lnTo>
                    <a:pt x="135" y="0"/>
                  </a:lnTo>
                  <a:lnTo>
                    <a:pt x="135" y="2490"/>
                  </a:lnTo>
                  <a:lnTo>
                    <a:pt x="0" y="2580"/>
                  </a:lnTo>
                  <a:close/>
                </a:path>
              </a:pathLst>
            </a:custGeom>
            <a:solidFill>
              <a:srgbClr val="8033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9" name="Rectangle 67"/>
            <p:cNvSpPr>
              <a:spLocks noChangeArrowheads="1"/>
            </p:cNvSpPr>
            <p:nvPr/>
          </p:nvSpPr>
          <p:spPr bwMode="auto">
            <a:xfrm>
              <a:off x="2295" y="1545"/>
              <a:ext cx="375" cy="2475"/>
            </a:xfrm>
            <a:prstGeom prst="rect">
              <a:avLst/>
            </a:prstGeom>
            <a:solidFill>
              <a:srgbClr val="FF6600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8" name="Freeform 66"/>
            <p:cNvSpPr>
              <a:spLocks/>
            </p:cNvSpPr>
            <p:nvPr/>
          </p:nvSpPr>
          <p:spPr bwMode="auto">
            <a:xfrm>
              <a:off x="2295" y="1440"/>
              <a:ext cx="510" cy="105"/>
            </a:xfrm>
            <a:custGeom>
              <a:avLst/>
              <a:gdLst/>
              <a:ahLst/>
              <a:cxnLst>
                <a:cxn ang="0">
                  <a:pos x="375" y="105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105"/>
                </a:cxn>
                <a:cxn ang="0">
                  <a:pos x="375" y="105"/>
                </a:cxn>
              </a:cxnLst>
              <a:rect l="0" t="0" r="r" b="b"/>
              <a:pathLst>
                <a:path w="510" h="105">
                  <a:moveTo>
                    <a:pt x="375" y="105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105"/>
                  </a:lnTo>
                  <a:lnTo>
                    <a:pt x="375" y="105"/>
                  </a:lnTo>
                  <a:close/>
                </a:path>
              </a:pathLst>
            </a:custGeom>
            <a:solidFill>
              <a:srgbClr val="BF4D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7" name="Freeform 65"/>
            <p:cNvSpPr>
              <a:spLocks/>
            </p:cNvSpPr>
            <p:nvPr/>
          </p:nvSpPr>
          <p:spPr bwMode="auto">
            <a:xfrm>
              <a:off x="3600" y="3495"/>
              <a:ext cx="135" cy="525"/>
            </a:xfrm>
            <a:custGeom>
              <a:avLst/>
              <a:gdLst/>
              <a:ahLst/>
              <a:cxnLst>
                <a:cxn ang="0">
                  <a:pos x="0" y="525"/>
                </a:cxn>
                <a:cxn ang="0">
                  <a:pos x="0" y="105"/>
                </a:cxn>
                <a:cxn ang="0">
                  <a:pos x="135" y="0"/>
                </a:cxn>
                <a:cxn ang="0">
                  <a:pos x="135" y="435"/>
                </a:cxn>
                <a:cxn ang="0">
                  <a:pos x="0" y="525"/>
                </a:cxn>
              </a:cxnLst>
              <a:rect l="0" t="0" r="r" b="b"/>
              <a:pathLst>
                <a:path w="135" h="525">
                  <a:moveTo>
                    <a:pt x="0" y="525"/>
                  </a:moveTo>
                  <a:lnTo>
                    <a:pt x="0" y="105"/>
                  </a:lnTo>
                  <a:lnTo>
                    <a:pt x="135" y="0"/>
                  </a:lnTo>
                  <a:lnTo>
                    <a:pt x="135" y="435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808066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6" name="Rectangle 64"/>
            <p:cNvSpPr>
              <a:spLocks noChangeArrowheads="1"/>
            </p:cNvSpPr>
            <p:nvPr/>
          </p:nvSpPr>
          <p:spPr bwMode="auto">
            <a:xfrm>
              <a:off x="3225" y="3600"/>
              <a:ext cx="375" cy="420"/>
            </a:xfrm>
            <a:prstGeom prst="rect">
              <a:avLst/>
            </a:prstGeom>
            <a:solidFill>
              <a:srgbClr val="FFFFCC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5" name="Freeform 63"/>
            <p:cNvSpPr>
              <a:spLocks/>
            </p:cNvSpPr>
            <p:nvPr/>
          </p:nvSpPr>
          <p:spPr bwMode="auto">
            <a:xfrm>
              <a:off x="3225" y="3495"/>
              <a:ext cx="510" cy="105"/>
            </a:xfrm>
            <a:custGeom>
              <a:avLst/>
              <a:gdLst/>
              <a:ahLst/>
              <a:cxnLst>
                <a:cxn ang="0">
                  <a:pos x="375" y="105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105"/>
                </a:cxn>
                <a:cxn ang="0">
                  <a:pos x="375" y="105"/>
                </a:cxn>
              </a:cxnLst>
              <a:rect l="0" t="0" r="r" b="b"/>
              <a:pathLst>
                <a:path w="510" h="105">
                  <a:moveTo>
                    <a:pt x="375" y="105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105"/>
                  </a:lnTo>
                  <a:lnTo>
                    <a:pt x="375" y="105"/>
                  </a:lnTo>
                  <a:close/>
                </a:path>
              </a:pathLst>
            </a:custGeom>
            <a:solidFill>
              <a:srgbClr val="BFBF99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4" name="Freeform 62"/>
            <p:cNvSpPr>
              <a:spLocks/>
            </p:cNvSpPr>
            <p:nvPr/>
          </p:nvSpPr>
          <p:spPr bwMode="auto">
            <a:xfrm>
              <a:off x="3975" y="3525"/>
              <a:ext cx="135" cy="495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0" y="90"/>
                </a:cxn>
                <a:cxn ang="0">
                  <a:pos x="135" y="0"/>
                </a:cxn>
                <a:cxn ang="0">
                  <a:pos x="135" y="405"/>
                </a:cxn>
                <a:cxn ang="0">
                  <a:pos x="0" y="495"/>
                </a:cxn>
              </a:cxnLst>
              <a:rect l="0" t="0" r="r" b="b"/>
              <a:pathLst>
                <a:path w="135" h="495">
                  <a:moveTo>
                    <a:pt x="0" y="495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35" y="405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1A4D33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3" name="Rectangle 61"/>
            <p:cNvSpPr>
              <a:spLocks noChangeArrowheads="1"/>
            </p:cNvSpPr>
            <p:nvPr/>
          </p:nvSpPr>
          <p:spPr bwMode="auto">
            <a:xfrm>
              <a:off x="3600" y="3615"/>
              <a:ext cx="375" cy="405"/>
            </a:xfrm>
            <a:prstGeom prst="rect">
              <a:avLst/>
            </a:prstGeom>
            <a:solidFill>
              <a:srgbClr val="339966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2" name="Freeform 60"/>
            <p:cNvSpPr>
              <a:spLocks/>
            </p:cNvSpPr>
            <p:nvPr/>
          </p:nvSpPr>
          <p:spPr bwMode="auto">
            <a:xfrm>
              <a:off x="3600" y="3525"/>
              <a:ext cx="510" cy="90"/>
            </a:xfrm>
            <a:custGeom>
              <a:avLst/>
              <a:gdLst/>
              <a:ahLst/>
              <a:cxnLst>
                <a:cxn ang="0">
                  <a:pos x="375" y="90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90"/>
                </a:cxn>
                <a:cxn ang="0">
                  <a:pos x="375" y="90"/>
                </a:cxn>
              </a:cxnLst>
              <a:rect l="0" t="0" r="r" b="b"/>
              <a:pathLst>
                <a:path w="510" h="90">
                  <a:moveTo>
                    <a:pt x="375" y="90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90"/>
                  </a:lnTo>
                  <a:lnTo>
                    <a:pt x="375" y="90"/>
                  </a:lnTo>
                  <a:close/>
                </a:path>
              </a:pathLst>
            </a:custGeom>
            <a:solidFill>
              <a:srgbClr val="26734D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1" name="Freeform 59"/>
            <p:cNvSpPr>
              <a:spLocks/>
            </p:cNvSpPr>
            <p:nvPr/>
          </p:nvSpPr>
          <p:spPr bwMode="auto">
            <a:xfrm>
              <a:off x="4350" y="3795"/>
              <a:ext cx="135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0" y="90"/>
                </a:cxn>
                <a:cxn ang="0">
                  <a:pos x="135" y="0"/>
                </a:cxn>
                <a:cxn ang="0">
                  <a:pos x="135" y="135"/>
                </a:cxn>
                <a:cxn ang="0">
                  <a:pos x="0" y="225"/>
                </a:cxn>
              </a:cxnLst>
              <a:rect l="0" t="0" r="r" b="b"/>
              <a:pathLst>
                <a:path w="135" h="225">
                  <a:moveTo>
                    <a:pt x="0" y="225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35" y="13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8033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70" name="Rectangle 58"/>
            <p:cNvSpPr>
              <a:spLocks noChangeArrowheads="1"/>
            </p:cNvSpPr>
            <p:nvPr/>
          </p:nvSpPr>
          <p:spPr bwMode="auto">
            <a:xfrm>
              <a:off x="3975" y="3885"/>
              <a:ext cx="375" cy="135"/>
            </a:xfrm>
            <a:prstGeom prst="rect">
              <a:avLst/>
            </a:prstGeom>
            <a:solidFill>
              <a:srgbClr val="FF6600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9" name="Freeform 57"/>
            <p:cNvSpPr>
              <a:spLocks/>
            </p:cNvSpPr>
            <p:nvPr/>
          </p:nvSpPr>
          <p:spPr bwMode="auto">
            <a:xfrm>
              <a:off x="3975" y="3795"/>
              <a:ext cx="510" cy="90"/>
            </a:xfrm>
            <a:custGeom>
              <a:avLst/>
              <a:gdLst/>
              <a:ahLst/>
              <a:cxnLst>
                <a:cxn ang="0">
                  <a:pos x="375" y="90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90"/>
                </a:cxn>
                <a:cxn ang="0">
                  <a:pos x="375" y="90"/>
                </a:cxn>
              </a:cxnLst>
              <a:rect l="0" t="0" r="r" b="b"/>
              <a:pathLst>
                <a:path w="510" h="90">
                  <a:moveTo>
                    <a:pt x="375" y="90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90"/>
                  </a:lnTo>
                  <a:lnTo>
                    <a:pt x="375" y="90"/>
                  </a:lnTo>
                  <a:close/>
                </a:path>
              </a:pathLst>
            </a:custGeom>
            <a:solidFill>
              <a:srgbClr val="BF4D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8" name="Freeform 56"/>
            <p:cNvSpPr>
              <a:spLocks/>
            </p:cNvSpPr>
            <p:nvPr/>
          </p:nvSpPr>
          <p:spPr bwMode="auto">
            <a:xfrm>
              <a:off x="5280" y="3360"/>
              <a:ext cx="135" cy="660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0" y="105"/>
                </a:cxn>
                <a:cxn ang="0">
                  <a:pos x="135" y="0"/>
                </a:cxn>
                <a:cxn ang="0">
                  <a:pos x="135" y="570"/>
                </a:cxn>
                <a:cxn ang="0">
                  <a:pos x="0" y="660"/>
                </a:cxn>
              </a:cxnLst>
              <a:rect l="0" t="0" r="r" b="b"/>
              <a:pathLst>
                <a:path w="135" h="660">
                  <a:moveTo>
                    <a:pt x="0" y="660"/>
                  </a:moveTo>
                  <a:lnTo>
                    <a:pt x="0" y="105"/>
                  </a:lnTo>
                  <a:lnTo>
                    <a:pt x="135" y="0"/>
                  </a:lnTo>
                  <a:lnTo>
                    <a:pt x="135" y="5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808066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7" name="Rectangle 55"/>
            <p:cNvSpPr>
              <a:spLocks noChangeArrowheads="1"/>
            </p:cNvSpPr>
            <p:nvPr/>
          </p:nvSpPr>
          <p:spPr bwMode="auto">
            <a:xfrm>
              <a:off x="4905" y="3465"/>
              <a:ext cx="375" cy="555"/>
            </a:xfrm>
            <a:prstGeom prst="rect">
              <a:avLst/>
            </a:prstGeom>
            <a:solidFill>
              <a:srgbClr val="FFFFCC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6" name="Freeform 54"/>
            <p:cNvSpPr>
              <a:spLocks/>
            </p:cNvSpPr>
            <p:nvPr/>
          </p:nvSpPr>
          <p:spPr bwMode="auto">
            <a:xfrm>
              <a:off x="4905" y="3360"/>
              <a:ext cx="510" cy="105"/>
            </a:xfrm>
            <a:custGeom>
              <a:avLst/>
              <a:gdLst/>
              <a:ahLst/>
              <a:cxnLst>
                <a:cxn ang="0">
                  <a:pos x="375" y="105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105"/>
                </a:cxn>
                <a:cxn ang="0">
                  <a:pos x="375" y="105"/>
                </a:cxn>
              </a:cxnLst>
              <a:rect l="0" t="0" r="r" b="b"/>
              <a:pathLst>
                <a:path w="510" h="105">
                  <a:moveTo>
                    <a:pt x="375" y="105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105"/>
                  </a:lnTo>
                  <a:lnTo>
                    <a:pt x="375" y="105"/>
                  </a:lnTo>
                  <a:close/>
                </a:path>
              </a:pathLst>
            </a:custGeom>
            <a:solidFill>
              <a:srgbClr val="BFBF99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5" name="Freeform 53"/>
            <p:cNvSpPr>
              <a:spLocks/>
            </p:cNvSpPr>
            <p:nvPr/>
          </p:nvSpPr>
          <p:spPr bwMode="auto">
            <a:xfrm>
              <a:off x="5655" y="3825"/>
              <a:ext cx="135" cy="195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0" y="90"/>
                </a:cxn>
                <a:cxn ang="0">
                  <a:pos x="135" y="0"/>
                </a:cxn>
                <a:cxn ang="0">
                  <a:pos x="135" y="105"/>
                </a:cxn>
                <a:cxn ang="0">
                  <a:pos x="0" y="195"/>
                </a:cxn>
              </a:cxnLst>
              <a:rect l="0" t="0" r="r" b="b"/>
              <a:pathLst>
                <a:path w="135" h="195">
                  <a:moveTo>
                    <a:pt x="0" y="195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35" y="10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1A4D33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5280" y="3915"/>
              <a:ext cx="375" cy="105"/>
            </a:xfrm>
            <a:prstGeom prst="rect">
              <a:avLst/>
            </a:prstGeom>
            <a:solidFill>
              <a:srgbClr val="339966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3" name="Freeform 51"/>
            <p:cNvSpPr>
              <a:spLocks/>
            </p:cNvSpPr>
            <p:nvPr/>
          </p:nvSpPr>
          <p:spPr bwMode="auto">
            <a:xfrm>
              <a:off x="5280" y="3825"/>
              <a:ext cx="510" cy="90"/>
            </a:xfrm>
            <a:custGeom>
              <a:avLst/>
              <a:gdLst/>
              <a:ahLst/>
              <a:cxnLst>
                <a:cxn ang="0">
                  <a:pos x="375" y="90"/>
                </a:cxn>
                <a:cxn ang="0">
                  <a:pos x="510" y="0"/>
                </a:cxn>
                <a:cxn ang="0">
                  <a:pos x="135" y="0"/>
                </a:cxn>
                <a:cxn ang="0">
                  <a:pos x="0" y="90"/>
                </a:cxn>
                <a:cxn ang="0">
                  <a:pos x="375" y="90"/>
                </a:cxn>
              </a:cxnLst>
              <a:rect l="0" t="0" r="r" b="b"/>
              <a:pathLst>
                <a:path w="510" h="90">
                  <a:moveTo>
                    <a:pt x="375" y="90"/>
                  </a:moveTo>
                  <a:lnTo>
                    <a:pt x="510" y="0"/>
                  </a:lnTo>
                  <a:lnTo>
                    <a:pt x="135" y="0"/>
                  </a:lnTo>
                  <a:lnTo>
                    <a:pt x="0" y="90"/>
                  </a:lnTo>
                  <a:lnTo>
                    <a:pt x="375" y="90"/>
                  </a:lnTo>
                  <a:close/>
                </a:path>
              </a:pathLst>
            </a:custGeom>
            <a:solidFill>
              <a:srgbClr val="26734D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2" name="Freeform 50"/>
            <p:cNvSpPr>
              <a:spLocks/>
            </p:cNvSpPr>
            <p:nvPr/>
          </p:nvSpPr>
          <p:spPr bwMode="auto">
            <a:xfrm>
              <a:off x="6030" y="3870"/>
              <a:ext cx="120" cy="150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0" y="105"/>
                </a:cxn>
                <a:cxn ang="0">
                  <a:pos x="120" y="0"/>
                </a:cxn>
                <a:cxn ang="0">
                  <a:pos x="120" y="60"/>
                </a:cxn>
                <a:cxn ang="0">
                  <a:pos x="0" y="150"/>
                </a:cxn>
              </a:cxnLst>
              <a:rect l="0" t="0" r="r" b="b"/>
              <a:pathLst>
                <a:path w="120" h="150">
                  <a:moveTo>
                    <a:pt x="0" y="150"/>
                  </a:moveTo>
                  <a:lnTo>
                    <a:pt x="0" y="105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8033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5655" y="3975"/>
              <a:ext cx="375" cy="45"/>
            </a:xfrm>
            <a:prstGeom prst="rect">
              <a:avLst/>
            </a:prstGeom>
            <a:solidFill>
              <a:srgbClr val="FF6600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60" name="Freeform 48"/>
            <p:cNvSpPr>
              <a:spLocks/>
            </p:cNvSpPr>
            <p:nvPr/>
          </p:nvSpPr>
          <p:spPr bwMode="auto">
            <a:xfrm>
              <a:off x="5655" y="3870"/>
              <a:ext cx="495" cy="105"/>
            </a:xfrm>
            <a:custGeom>
              <a:avLst/>
              <a:gdLst/>
              <a:ahLst/>
              <a:cxnLst>
                <a:cxn ang="0">
                  <a:pos x="375" y="105"/>
                </a:cxn>
                <a:cxn ang="0">
                  <a:pos x="495" y="0"/>
                </a:cxn>
                <a:cxn ang="0">
                  <a:pos x="135" y="0"/>
                </a:cxn>
                <a:cxn ang="0">
                  <a:pos x="0" y="105"/>
                </a:cxn>
                <a:cxn ang="0">
                  <a:pos x="375" y="105"/>
                </a:cxn>
              </a:cxnLst>
              <a:rect l="0" t="0" r="r" b="b"/>
              <a:pathLst>
                <a:path w="495" h="105">
                  <a:moveTo>
                    <a:pt x="375" y="105"/>
                  </a:moveTo>
                  <a:lnTo>
                    <a:pt x="495" y="0"/>
                  </a:lnTo>
                  <a:lnTo>
                    <a:pt x="135" y="0"/>
                  </a:lnTo>
                  <a:lnTo>
                    <a:pt x="0" y="105"/>
                  </a:lnTo>
                  <a:lnTo>
                    <a:pt x="375" y="105"/>
                  </a:lnTo>
                  <a:close/>
                </a:path>
              </a:pathLst>
            </a:custGeom>
            <a:solidFill>
              <a:srgbClr val="BF4D00"/>
            </a:solidFill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 flipV="1">
              <a:off x="1185" y="1425"/>
              <a:ext cx="1" cy="2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 flipH="1">
              <a:off x="1140" y="409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7" name="Line 45"/>
            <p:cNvSpPr>
              <a:spLocks noChangeShapeType="1"/>
            </p:cNvSpPr>
            <p:nvPr/>
          </p:nvSpPr>
          <p:spPr bwMode="auto">
            <a:xfrm flipH="1">
              <a:off x="1140" y="382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6" name="Line 44"/>
            <p:cNvSpPr>
              <a:spLocks noChangeShapeType="1"/>
            </p:cNvSpPr>
            <p:nvPr/>
          </p:nvSpPr>
          <p:spPr bwMode="auto">
            <a:xfrm flipH="1">
              <a:off x="1140" y="355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 flipH="1">
              <a:off x="1140" y="330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 flipH="1">
              <a:off x="1140" y="303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 flipH="1">
              <a:off x="1140" y="276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 flipH="1">
              <a:off x="1140" y="249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H="1">
              <a:off x="1140" y="222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H="1">
              <a:off x="1140" y="196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49" name="Line 37"/>
            <p:cNvSpPr>
              <a:spLocks noChangeShapeType="1"/>
            </p:cNvSpPr>
            <p:nvPr/>
          </p:nvSpPr>
          <p:spPr bwMode="auto">
            <a:xfrm flipH="1">
              <a:off x="1140" y="169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 flipH="1">
              <a:off x="1140" y="142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1005" y="3975"/>
              <a:ext cx="11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900" y="3705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900" y="3435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900" y="3180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3" name="Rectangle 31"/>
            <p:cNvSpPr>
              <a:spLocks noChangeArrowheads="1"/>
            </p:cNvSpPr>
            <p:nvPr/>
          </p:nvSpPr>
          <p:spPr bwMode="auto">
            <a:xfrm>
              <a:off x="900" y="2910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900" y="2640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900" y="2370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900" y="2100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900" y="1845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900" y="1575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795" y="1305"/>
              <a:ext cx="31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1185" y="4095"/>
              <a:ext cx="50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1185" y="409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2850" y="409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4530" y="409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6210" y="409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1320" y="4185"/>
              <a:ext cx="1448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удовлетворены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530" y="4440"/>
              <a:ext cx="102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полностью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3075" y="4185"/>
              <a:ext cx="12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не полностью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3000" y="4440"/>
              <a:ext cx="1448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удовлетворены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5265" y="4185"/>
              <a:ext cx="2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не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4680" y="4440"/>
              <a:ext cx="1448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удовлетворены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140" y="0"/>
              <a:ext cx="712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Удовлетворённость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учащихся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и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родителей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988" y="364"/>
              <a:ext cx="740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жизнедеятельностью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в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классном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коллективе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7146" y="2308"/>
              <a:ext cx="1326" cy="9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7290" y="2445"/>
              <a:ext cx="105" cy="105"/>
            </a:xfrm>
            <a:prstGeom prst="rect">
              <a:avLst/>
            </a:prstGeom>
            <a:solidFill>
              <a:srgbClr val="FFFFCC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7455" y="2370"/>
              <a:ext cx="106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пол  5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кл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7290" y="2760"/>
              <a:ext cx="105" cy="105"/>
            </a:xfrm>
            <a:prstGeom prst="rect">
              <a:avLst/>
            </a:prstGeom>
            <a:solidFill>
              <a:srgbClr val="339966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7455" y="2685"/>
              <a:ext cx="106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 пол. 5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кл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7290" y="3075"/>
              <a:ext cx="105" cy="105"/>
            </a:xfrm>
            <a:prstGeom prst="rect">
              <a:avLst/>
            </a:prstGeom>
            <a:solidFill>
              <a:srgbClr val="FF6600"/>
            </a:solidFill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7455" y="3000"/>
              <a:ext cx="106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 пол. 6 кл.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75" y="-121"/>
              <a:ext cx="9200" cy="5162"/>
            </a:xfrm>
            <a:prstGeom prst="rect">
              <a:avLst/>
            </a:prstGeom>
            <a:noFill/>
            <a:ln w="1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6" name="Рисунок 95" descr="DSC00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429132"/>
            <a:ext cx="2132012" cy="2064427"/>
          </a:xfrm>
          <a:prstGeom prst="roundRect">
            <a:avLst/>
          </a:prstGeom>
        </p:spPr>
      </p:pic>
      <p:pic>
        <p:nvPicPr>
          <p:cNvPr id="97" name="Рисунок 96" descr="DSC09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357298"/>
            <a:ext cx="2273296" cy="1704972"/>
          </a:xfrm>
          <a:prstGeom prst="round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Impact" pitchFamily="34" charset="0"/>
              </a:rPr>
              <a:t>Уровень успеваемости</a:t>
            </a:r>
            <a:endParaRPr lang="ru-RU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7"/>
            <a:ext cx="3500462" cy="335758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Ребенок должен умным</a:t>
            </a:r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быть,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К знаниям всегда стремиться,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Серьезные книги читать и любить,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Это поможет успеха добиться.</a:t>
            </a:r>
          </a:p>
          <a:p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714744" y="1600200"/>
          <a:ext cx="4972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33A0E-36D2-4C3F-A39E-753CE7B2FCE4}" type="datetime1">
              <a:rPr lang="ru-RU" smtClean="0"/>
              <a:pPr>
                <a:defRPr/>
              </a:pPr>
              <a:t>14.04.2011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F156D-396A-4BD7-94C5-0482CD7F965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Рисунок 7" descr="ad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1143008" cy="952507"/>
          </a:xfrm>
          <a:prstGeom prst="rect">
            <a:avLst/>
          </a:prstGeom>
        </p:spPr>
      </p:pic>
      <p:pic>
        <p:nvPicPr>
          <p:cNvPr id="9" name="Рисунок 8" descr="8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857760"/>
            <a:ext cx="1285884" cy="1500198"/>
          </a:xfrm>
          <a:prstGeom prst="rect">
            <a:avLst/>
          </a:prstGeom>
        </p:spPr>
      </p:pic>
      <p:pic>
        <p:nvPicPr>
          <p:cNvPr id="10" name="Рисунок 9" descr="DSC003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3416304" cy="25622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9933FF"/>
                </a:solidFill>
                <a:latin typeface="Georgia" pitchFamily="18" charset="0"/>
              </a:rPr>
              <a:t>Будем знакомы!</a:t>
            </a:r>
            <a:br>
              <a:rPr lang="ru-RU" sz="3200" b="1" i="1" dirty="0" smtClean="0">
                <a:solidFill>
                  <a:srgbClr val="9933FF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9933FF"/>
                </a:solidFill>
                <a:latin typeface="Georgia" pitchFamily="18" charset="0"/>
              </a:rPr>
              <a:t>Это мы ,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«Весельчаки»!!!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2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6143668" cy="4714908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F502-F3AF-4CF2-9340-D566B7AB4B6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00166" y="571501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Adventure" pitchFamily="2" charset="0"/>
              </a:rPr>
              <a:t>  </a:t>
            </a:r>
            <a:r>
              <a:rPr lang="ru-RU" sz="2400" b="1" dirty="0" smtClean="0">
                <a:solidFill>
                  <a:srgbClr val="00B0F0"/>
                </a:solidFill>
                <a:latin typeface="Adventure" pitchFamily="2" charset="0"/>
              </a:rPr>
              <a:t>Всегда все вместе мы решим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Adventure" pitchFamily="2" charset="0"/>
              </a:rPr>
              <a:t>                     и друг за друга постоим!</a:t>
            </a:r>
            <a:endParaRPr lang="ru-RU" sz="2400" b="1" dirty="0">
              <a:solidFill>
                <a:srgbClr val="00B0F0"/>
              </a:solidFill>
              <a:latin typeface="Adventure" pitchFamily="2" charset="0"/>
            </a:endParaRPr>
          </a:p>
        </p:txBody>
      </p:sp>
      <p:pic>
        <p:nvPicPr>
          <p:cNvPr id="1026" name="Picture 2" descr="j0188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80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j0188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4500570"/>
            <a:ext cx="180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alloons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14554"/>
            <a:ext cx="976314" cy="4214842"/>
          </a:xfrm>
          <a:prstGeom prst="rect">
            <a:avLst/>
          </a:prstGeom>
        </p:spPr>
      </p:pic>
      <p:pic>
        <p:nvPicPr>
          <p:cNvPr id="12" name="Рисунок 11" descr="balloons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214290"/>
            <a:ext cx="97631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04" y="285728"/>
            <a:ext cx="6870700" cy="1116013"/>
          </a:xfrm>
          <a:solidFill>
            <a:srgbClr val="5DDCDF"/>
          </a:solidFill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Динамика участия учащихся  класса  в общешкольных мероприятиях</a:t>
            </a: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4282" y="1557338"/>
          <a:ext cx="8715436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68401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SC0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636"/>
            <a:ext cx="3429024" cy="1857364"/>
          </a:xfrm>
          <a:prstGeom prst="round2DiagRect">
            <a:avLst/>
          </a:prstGeom>
        </p:spPr>
      </p:pic>
      <p:pic>
        <p:nvPicPr>
          <p:cNvPr id="7" name="Рисунок 6" descr="DSC00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5010152"/>
            <a:ext cx="3416304" cy="1847848"/>
          </a:xfrm>
          <a:prstGeom prst="round2Diag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513513" cy="1189037"/>
          </a:xfrm>
          <a:solidFill>
            <a:schemeClr val="hlink"/>
          </a:solidFill>
        </p:spPr>
        <p:txBody>
          <a:bodyPr/>
          <a:lstStyle/>
          <a:p>
            <a:r>
              <a:rPr lang="ru-RU" sz="2800" b="1" dirty="0">
                <a:solidFill>
                  <a:schemeClr val="folHlink"/>
                </a:solidFill>
              </a:rPr>
              <a:t>Динамика участия класса  в  кружках и секциях</a:t>
            </a:r>
          </a:p>
        </p:txBody>
      </p:sp>
      <p:pic>
        <p:nvPicPr>
          <p:cNvPr id="37894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2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772" y="285728"/>
            <a:ext cx="1472228" cy="102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00100" y="785794"/>
          <a:ext cx="769620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7899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1258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04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000504"/>
            <a:ext cx="2250975" cy="264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DSC035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3166" y="4143380"/>
            <a:ext cx="3340834" cy="2500306"/>
          </a:xfrm>
          <a:prstGeom prst="roundRect">
            <a:avLst/>
          </a:prstGeom>
        </p:spPr>
      </p:pic>
      <p:pic>
        <p:nvPicPr>
          <p:cNvPr id="11" name="Рисунок 10" descr="DSC035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071942"/>
            <a:ext cx="3225803" cy="2562228"/>
          </a:xfrm>
          <a:prstGeom prst="roundRect">
            <a:avLst/>
          </a:prstGeom>
        </p:spPr>
      </p:pic>
    </p:spTree>
  </p:cSld>
  <p:clrMapOvr>
    <a:masterClrMapping/>
  </p:clrMapOvr>
  <p:transition spd="med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829180" cy="63023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Impact" pitchFamily="34" charset="0"/>
              </a:rPr>
              <a:t>Мы   </a:t>
            </a:r>
            <a:r>
              <a:rPr lang="ru-RU" sz="4000" b="1" dirty="0">
                <a:solidFill>
                  <a:srgbClr val="FFFF00"/>
                </a:solidFill>
                <a:latin typeface="Impact" pitchFamily="34" charset="0"/>
              </a:rPr>
              <a:t>познаем </a:t>
            </a:r>
            <a:r>
              <a:rPr lang="ru-RU" sz="4000" b="1" dirty="0" smtClean="0">
                <a:solidFill>
                  <a:srgbClr val="FFFF00"/>
                </a:solidFill>
                <a:latin typeface="Impact" pitchFamily="34" charset="0"/>
              </a:rPr>
              <a:t>  Мир</a:t>
            </a:r>
            <a:endParaRPr lang="ru-RU" sz="4000" b="1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820150" cy="5516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/>
              <a:t> </a:t>
            </a:r>
            <a:r>
              <a:rPr lang="ru-RU" sz="2800" b="1" dirty="0">
                <a:solidFill>
                  <a:srgbClr val="66FF33"/>
                </a:solidFill>
              </a:rPr>
              <a:t>Чтоб водить корабли,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66FF33"/>
                </a:solidFill>
              </a:rPr>
              <a:t> чтобы в небо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66FF33"/>
                </a:solidFill>
              </a:rPr>
              <a:t> взлетать, </a:t>
            </a:r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pPr>
              <a:buFont typeface="Wingdings" pitchFamily="2" charset="2"/>
              <a:buNone/>
            </a:pPr>
            <a:r>
              <a:rPr lang="ru-RU" sz="2800" b="1" dirty="0"/>
              <a:t>                                       </a:t>
            </a:r>
            <a:r>
              <a:rPr lang="ru-RU" sz="2800" b="1" dirty="0" smtClean="0"/>
              <a:t>                        </a:t>
            </a:r>
            <a:r>
              <a:rPr lang="ru-RU" sz="2800" b="1" dirty="0" smtClean="0">
                <a:solidFill>
                  <a:srgbClr val="66FF33"/>
                </a:solidFill>
              </a:rPr>
              <a:t>надо </a:t>
            </a:r>
            <a:r>
              <a:rPr lang="ru-RU" sz="2800" b="1" dirty="0">
                <a:solidFill>
                  <a:srgbClr val="66FF33"/>
                </a:solidFill>
              </a:rPr>
              <a:t>много учить,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66FF33"/>
                </a:solidFill>
              </a:rPr>
              <a:t>                                      </a:t>
            </a:r>
            <a:r>
              <a:rPr lang="ru-RU" sz="2800" b="1" dirty="0" smtClean="0">
                <a:solidFill>
                  <a:srgbClr val="66FF33"/>
                </a:solidFill>
              </a:rPr>
              <a:t>                         надо </a:t>
            </a:r>
            <a:r>
              <a:rPr lang="ru-RU" sz="2800" b="1" dirty="0">
                <a:solidFill>
                  <a:srgbClr val="66FF33"/>
                </a:solidFill>
              </a:rPr>
              <a:t>много узнать.</a:t>
            </a:r>
            <a:endParaRPr lang="ru-RU" sz="4000" dirty="0">
              <a:solidFill>
                <a:srgbClr val="66FF33"/>
              </a:solidFill>
            </a:endParaRPr>
          </a:p>
        </p:txBody>
      </p:sp>
      <p:pic>
        <p:nvPicPr>
          <p:cNvPr id="8" name="Содержимое 7" descr="0_43abe_c0675932_M.jpe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24993" y="0"/>
            <a:ext cx="3719007" cy="278925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" name="Рисунок 9" descr="DSC03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73500"/>
            <a:ext cx="3987800" cy="298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2" name="Содержимое 8" descr="0_43ac2_275f5331_M.jpe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>
          <a:xfrm>
            <a:off x="2714612" y="2143116"/>
            <a:ext cx="3418949" cy="25642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214686"/>
            <a:ext cx="2709888" cy="2118086"/>
          </a:xfrm>
          <a:prstGeom prst="rect">
            <a:avLst/>
          </a:prstGeom>
        </p:spPr>
      </p:pic>
    </p:spTree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0"/>
            <a:ext cx="7470775" cy="1052513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Мы –активные участники общешкольных мероприятий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6" y="1643050"/>
            <a:ext cx="3095625" cy="1954212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7" name="Рисунок 6" descr="35m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04900" cy="1647803"/>
          </a:xfrm>
          <a:prstGeom prst="rect">
            <a:avLst/>
          </a:prstGeom>
        </p:spPr>
      </p:pic>
      <p:pic>
        <p:nvPicPr>
          <p:cNvPr id="8" name="Рисунок 7" descr="5m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50" y="0"/>
            <a:ext cx="1200150" cy="1524000"/>
          </a:xfrm>
          <a:prstGeom prst="rect">
            <a:avLst/>
          </a:prstGeom>
        </p:spPr>
      </p:pic>
      <p:pic>
        <p:nvPicPr>
          <p:cNvPr id="10" name="Рисунок 9" descr="02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8760" y="5214950"/>
            <a:ext cx="1405240" cy="1643050"/>
          </a:xfrm>
          <a:prstGeom prst="rect">
            <a:avLst/>
          </a:prstGeom>
        </p:spPr>
      </p:pic>
      <p:pic>
        <p:nvPicPr>
          <p:cNvPr id="9" name="Рисунок 8" descr="DSC09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43050"/>
            <a:ext cx="3208041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06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1071546"/>
            <a:ext cx="3882453" cy="3062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036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243898"/>
            <a:ext cx="4071966" cy="261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20" y="621166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Алло, мы ищем таланты</a:t>
            </a:r>
            <a:endParaRPr lang="ru-RU" b="1" dirty="0">
              <a:solidFill>
                <a:srgbClr val="66FF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642939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Веселые старты</a:t>
            </a:r>
            <a:endParaRPr lang="ru-RU" b="1" dirty="0">
              <a:solidFill>
                <a:srgbClr val="66FF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385762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драмкружок</a:t>
            </a:r>
            <a:endParaRPr lang="ru-RU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44538"/>
          </a:xfrm>
        </p:spPr>
        <p:txBody>
          <a:bodyPr/>
          <a:lstStyle/>
          <a:p>
            <a:r>
              <a:rPr lang="ru-RU" sz="4000" b="1" dirty="0">
                <a:solidFill>
                  <a:srgbClr val="FF3399"/>
                </a:solidFill>
                <a:latin typeface="Impact" pitchFamily="34" charset="0"/>
              </a:rPr>
              <a:t>На </a:t>
            </a:r>
            <a:r>
              <a:rPr lang="ru-RU" sz="4000" b="1" dirty="0" smtClean="0">
                <a:solidFill>
                  <a:srgbClr val="FF3399"/>
                </a:solidFill>
                <a:latin typeface="Impact" pitchFamily="34" charset="0"/>
              </a:rPr>
              <a:t> тропе  Здоровья</a:t>
            </a:r>
            <a:endParaRPr lang="ru-RU" sz="4000" b="1" dirty="0">
              <a:solidFill>
                <a:srgbClr val="FF3399"/>
              </a:solidFill>
              <a:latin typeface="Impact" pitchFamily="34" charset="0"/>
            </a:endParaRPr>
          </a:p>
        </p:txBody>
      </p:sp>
      <p:pic>
        <p:nvPicPr>
          <p:cNvPr id="7" name="Рисунок 6" descr="0_43b2d_1690371f_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85794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Рисунок 7" descr="0_43b36_d0636473_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78619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14282" y="378619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Папа, мама  и я – спортивная семья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56" y="4143380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FF33"/>
                </a:solidFill>
              </a:rPr>
              <a:t>У здоровья есть враги,</a:t>
            </a:r>
          </a:p>
          <a:p>
            <a:r>
              <a:rPr lang="ru-RU" b="1" dirty="0" smtClean="0">
                <a:solidFill>
                  <a:srgbClr val="66FF33"/>
                </a:solidFill>
              </a:rPr>
              <a:t>С ними дружбы не води!</a:t>
            </a:r>
          </a:p>
          <a:p>
            <a:r>
              <a:rPr lang="ru-RU" b="1" dirty="0" smtClean="0">
                <a:solidFill>
                  <a:srgbClr val="66FF33"/>
                </a:solidFill>
              </a:rPr>
              <a:t>Среди них тихоня лень,</a:t>
            </a:r>
          </a:p>
          <a:p>
            <a:r>
              <a:rPr lang="ru-RU" b="1" dirty="0" smtClean="0">
                <a:solidFill>
                  <a:srgbClr val="66FF33"/>
                </a:solidFill>
              </a:rPr>
              <a:t>С ней борись ты каждый день.</a:t>
            </a:r>
            <a:endParaRPr lang="ru-RU" b="1" dirty="0">
              <a:solidFill>
                <a:srgbClr val="66FF33"/>
              </a:solidFill>
            </a:endParaRPr>
          </a:p>
        </p:txBody>
      </p:sp>
      <p:pic>
        <p:nvPicPr>
          <p:cNvPr id="12" name="Рисунок 11" descr="holiday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928670"/>
            <a:ext cx="495300" cy="2543175"/>
          </a:xfrm>
          <a:prstGeom prst="rect">
            <a:avLst/>
          </a:prstGeom>
        </p:spPr>
      </p:pic>
      <p:pic>
        <p:nvPicPr>
          <p:cNvPr id="13" name="Рисунок 12" descr="8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05350"/>
            <a:ext cx="2019300" cy="2152650"/>
          </a:xfrm>
          <a:prstGeom prst="rect">
            <a:avLst/>
          </a:prstGeom>
        </p:spPr>
      </p:pic>
      <p:pic>
        <p:nvPicPr>
          <p:cNvPr id="14" name="Рисунок 13" descr="Фото02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785794"/>
            <a:ext cx="385765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8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02587" cy="7651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66FF33"/>
                </a:solidFill>
                <a:latin typeface="Impact" pitchFamily="34" charset="0"/>
              </a:rPr>
              <a:t>На тропе Здоровья</a:t>
            </a:r>
          </a:p>
        </p:txBody>
      </p:sp>
      <p:sp>
        <p:nvSpPr>
          <p:cNvPr id="2099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00108"/>
            <a:ext cx="3686204" cy="78581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 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Если ты хочешь успеха достичь-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   со спортом старайся серьёзно дружить!</a:t>
            </a:r>
          </a:p>
        </p:txBody>
      </p:sp>
      <p:pic>
        <p:nvPicPr>
          <p:cNvPr id="8" name="Содержимое 7" descr="DSC001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4143404" cy="2814636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DSC00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71678"/>
            <a:ext cx="4214842" cy="3018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DSC00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643314"/>
            <a:ext cx="4143404" cy="2990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 утрам ты закаляйся,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Водой холодной обливайся.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Будешь ты всегда здоров.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Тут не нужно лишних слов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39825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latin typeface="Impact" pitchFamily="34" charset="0"/>
              </a:rPr>
              <a:t>Мы-патриоты</a:t>
            </a:r>
            <a:r>
              <a:rPr lang="ru-RU" b="1" dirty="0">
                <a:solidFill>
                  <a:srgbClr val="FFFF00"/>
                </a:solidFill>
                <a:latin typeface="Impact" pitchFamily="34" charset="0"/>
              </a:rPr>
              <a:t> своей Родины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6211669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  <a:latin typeface="Arkhive" pitchFamily="34" charset="0"/>
              </a:rPr>
              <a:t>Нас приняли в члены детской общественной организации  «Надежда»</a:t>
            </a:r>
            <a:endParaRPr lang="ru-RU" b="1" dirty="0">
              <a:solidFill>
                <a:srgbClr val="66FF33"/>
              </a:solidFill>
              <a:latin typeface="Arkhiv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000108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От Запада до Поднебесной,</a:t>
            </a:r>
          </a:p>
          <a:p>
            <a:pPr algn="ctr"/>
            <a:r>
              <a:rPr lang="ru-RU" b="1" dirty="0" smtClean="0">
                <a:solidFill>
                  <a:srgbClr val="FF3399"/>
                </a:solidFill>
              </a:rPr>
              <a:t>С сияньем северных ночей,</a:t>
            </a:r>
          </a:p>
          <a:p>
            <a:pPr algn="ctr"/>
            <a:r>
              <a:rPr lang="ru-RU" b="1" dirty="0" smtClean="0">
                <a:solidFill>
                  <a:srgbClr val="FF3399"/>
                </a:solidFill>
              </a:rPr>
              <a:t>Природа красоты чудесной,</a:t>
            </a:r>
          </a:p>
          <a:p>
            <a:pPr algn="ctr"/>
            <a:r>
              <a:rPr lang="ru-RU" b="1" dirty="0" smtClean="0">
                <a:solidFill>
                  <a:srgbClr val="FF3399"/>
                </a:solidFill>
              </a:rPr>
              <a:t>Земля родная, нет милей.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6" name="Рисунок 5" descr="DSC0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749" y="3357562"/>
            <a:ext cx="4667251" cy="3500438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3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5689600" cy="2590800"/>
          </a:xfrm>
          <a:prstGeom prst="roundRect">
            <a:avLst/>
          </a:prstGeom>
        </p:spPr>
      </p:pic>
      <p:pic>
        <p:nvPicPr>
          <p:cNvPr id="10" name="Рисунок 9" descr="0_43ab6_b9a1a5bf_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57628"/>
            <a:ext cx="4357686" cy="2000264"/>
          </a:xfrm>
          <a:prstGeom prst="round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"/>
            <a:ext cx="8229600" cy="8572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Impact" pitchFamily="34" charset="0"/>
              </a:rPr>
              <a:t>В мире прекрасного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928670"/>
            <a:ext cx="3960812" cy="2808287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000" dirty="0"/>
              <a:t>    </a:t>
            </a:r>
            <a:r>
              <a:rPr lang="ru-RU" sz="2000" b="1" dirty="0">
                <a:latin typeface="Arial Narrow" pitchFamily="34" charset="0"/>
              </a:rPr>
              <a:t>Как много прелести утратило бы наше счастье, если бы никто не радовался ему вместе с нами.</a:t>
            </a:r>
          </a:p>
          <a:p>
            <a:pPr algn="r">
              <a:buFontTx/>
              <a:buNone/>
            </a:pPr>
            <a:r>
              <a:rPr lang="ru-RU" sz="2000" b="1" i="1" dirty="0">
                <a:latin typeface="Arial Narrow" pitchFamily="34" charset="0"/>
              </a:rPr>
              <a:t>                  Цицерон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66FF33"/>
                </a:solidFill>
                <a:latin typeface="a_Romanus" pitchFamily="82" charset="-52"/>
              </a:rPr>
              <a:t>Мы танцуем и поём -замечательно живём!</a:t>
            </a:r>
          </a:p>
        </p:txBody>
      </p:sp>
      <p:pic>
        <p:nvPicPr>
          <p:cNvPr id="10" name="Рисунок 9" descr="0_43ab6_b9a1a5bf_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810000" cy="2857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 descr="DSC00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86190"/>
            <a:ext cx="4748299" cy="288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86190"/>
            <a:ext cx="3880908" cy="283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57158" y="0"/>
            <a:ext cx="8229600" cy="1371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Impact" pitchFamily="34" charset="0"/>
              </a:rPr>
              <a:t>Экологический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  десант</a:t>
            </a:r>
            <a:endParaRPr lang="ru-RU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13000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4554537"/>
            <a:ext cx="4148168" cy="2303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66FF33"/>
                </a:solidFill>
              </a:rPr>
              <a:t> </a:t>
            </a:r>
            <a:r>
              <a:rPr lang="ru-RU" sz="2000" b="1" dirty="0">
                <a:solidFill>
                  <a:srgbClr val="66FF33"/>
                </a:solidFill>
              </a:rPr>
              <a:t>Я должен над цветками поклониться не для того,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66FF33"/>
                </a:solidFill>
              </a:rPr>
              <a:t>Чтоб рвать или срезать,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66FF33"/>
                </a:solidFill>
              </a:rPr>
              <a:t>А чтоб увидеть добрые их лица и доброе лицо им показать</a:t>
            </a:r>
            <a:r>
              <a:rPr lang="ru-RU" sz="2400" b="1" dirty="0">
                <a:solidFill>
                  <a:srgbClr val="66FF33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2400" b="1" i="1" dirty="0"/>
          </a:p>
        </p:txBody>
      </p:sp>
      <p:pic>
        <p:nvPicPr>
          <p:cNvPr id="213014" name="Picture 22" descr="SNC103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3504" y="1142984"/>
            <a:ext cx="3606800" cy="2705100"/>
          </a:xfrm>
          <a:prstGeom prst="round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scan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142984"/>
            <a:ext cx="4500594" cy="30124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DSC035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929066"/>
            <a:ext cx="3714744" cy="278605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Impact" pitchFamily="34" charset="0"/>
              </a:rPr>
              <a:t>Наш </a:t>
            </a:r>
            <a:r>
              <a:rPr lang="ru-RU" b="1" dirty="0" smtClean="0">
                <a:solidFill>
                  <a:srgbClr val="FFFF00"/>
                </a:solidFill>
                <a:latin typeface="Impact" pitchFamily="34" charset="0"/>
              </a:rPr>
              <a:t>   досуг</a:t>
            </a:r>
            <a:endParaRPr lang="ru-RU" b="1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3444875" cy="48545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</a:t>
            </a:r>
          </a:p>
        </p:txBody>
      </p:sp>
      <p:pic>
        <p:nvPicPr>
          <p:cNvPr id="6" name="Рисунок 5" descr="DSC0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3013686" cy="221457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DSC0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2714644" cy="2035983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SC03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214422"/>
            <a:ext cx="2811563" cy="207167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DSC00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643314"/>
            <a:ext cx="3987808" cy="278605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DSC031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643314"/>
            <a:ext cx="3929090" cy="2880000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357158" y="300037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Отдых с друзьями на воздухе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00037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Зимний костер в лесу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657227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Танцевальный конкурс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6500834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Неделя чувашского языка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335756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933FF"/>
                </a:solidFill>
              </a:rPr>
              <a:t>Первый весенний цветок добра и счастья</a:t>
            </a:r>
            <a:endParaRPr lang="ru-RU" sz="1400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071670" y="0"/>
            <a:ext cx="5040312" cy="10715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Наш девиз</a:t>
            </a:r>
            <a:r>
              <a:rPr lang="ru-RU" sz="3600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85720" y="4714884"/>
            <a:ext cx="8429684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"За счастливое детство"</a:t>
            </a:r>
          </a:p>
        </p:txBody>
      </p:sp>
      <p:pic>
        <p:nvPicPr>
          <p:cNvPr id="4" name="Picture 3" descr="j0250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0" y="285728"/>
            <a:ext cx="1968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ines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2286016" cy="642942"/>
          </a:xfrm>
          <a:prstGeom prst="rect">
            <a:avLst/>
          </a:prstGeom>
        </p:spPr>
      </p:pic>
      <p:pic>
        <p:nvPicPr>
          <p:cNvPr id="6" name="Рисунок 5" descr="lines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929330"/>
            <a:ext cx="2286016" cy="642942"/>
          </a:xfrm>
          <a:prstGeom prst="rect">
            <a:avLst/>
          </a:prstGeom>
        </p:spPr>
      </p:pic>
      <p:pic>
        <p:nvPicPr>
          <p:cNvPr id="7" name="Рисунок 6" descr="lines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929330"/>
            <a:ext cx="2286016" cy="642942"/>
          </a:xfrm>
          <a:prstGeom prst="rect">
            <a:avLst/>
          </a:prstGeom>
        </p:spPr>
      </p:pic>
      <p:pic>
        <p:nvPicPr>
          <p:cNvPr id="8" name="Рисунок 7" descr="lines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929330"/>
            <a:ext cx="2286016" cy="642942"/>
          </a:xfrm>
          <a:prstGeom prst="rect">
            <a:avLst/>
          </a:prstGeom>
        </p:spPr>
      </p:pic>
      <p:pic>
        <p:nvPicPr>
          <p:cNvPr id="10" name="Рисунок 9" descr="DSC0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071546"/>
            <a:ext cx="5357850" cy="3816570"/>
          </a:xfrm>
          <a:prstGeom prst="rect">
            <a:avLst/>
          </a:prstGeom>
        </p:spPr>
      </p:pic>
      <p:pic>
        <p:nvPicPr>
          <p:cNvPr id="11" name="Рисунок 10" descr="f9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357298"/>
            <a:ext cx="1357322" cy="1571636"/>
          </a:xfrm>
          <a:prstGeom prst="rect">
            <a:avLst/>
          </a:prstGeom>
        </p:spPr>
      </p:pic>
      <p:pic>
        <p:nvPicPr>
          <p:cNvPr id="13" name="Рисунок 12" descr="f9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2428868"/>
            <a:ext cx="1357322" cy="157163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3399"/>
            </a:gs>
            <a:gs pos="30000">
              <a:srgbClr val="FFFF00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"/>
            <a:ext cx="7772400" cy="1000108"/>
          </a:xfrm>
        </p:spPr>
        <p:txBody>
          <a:bodyPr/>
          <a:lstStyle/>
          <a:p>
            <a:r>
              <a:rPr lang="ru-RU" b="1" dirty="0">
                <a:solidFill>
                  <a:srgbClr val="66FF33"/>
                </a:solidFill>
                <a:latin typeface="Impact" pitchFamily="34" charset="0"/>
              </a:rPr>
              <a:t>До </a:t>
            </a:r>
            <a:r>
              <a:rPr lang="ru-RU" b="1" dirty="0" smtClean="0">
                <a:solidFill>
                  <a:srgbClr val="66FF33"/>
                </a:solidFill>
                <a:latin typeface="Impact" pitchFamily="34" charset="0"/>
              </a:rPr>
              <a:t>  новых    встреч</a:t>
            </a:r>
            <a:r>
              <a:rPr lang="ru-RU" b="1" dirty="0">
                <a:solidFill>
                  <a:srgbClr val="66FF33"/>
                </a:solidFill>
                <a:latin typeface="Impact" pitchFamily="34" charset="0"/>
              </a:rPr>
              <a:t>!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857232"/>
            <a:ext cx="4286279" cy="42560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</a:t>
            </a:r>
            <a:r>
              <a:rPr lang="ru-RU" sz="2800" b="1" dirty="0">
                <a:solidFill>
                  <a:srgbClr val="00B0F0"/>
                </a:solidFill>
              </a:rPr>
              <a:t>Мы в классе вместе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>
                <a:solidFill>
                  <a:srgbClr val="00B0F0"/>
                </a:solidFill>
              </a:rPr>
              <a:t>много лет,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00B0F0"/>
                </a:solidFill>
              </a:rPr>
              <a:t>И дружбе в нём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предела </a:t>
            </a:r>
            <a:r>
              <a:rPr lang="ru-RU" sz="2800" b="1" dirty="0">
                <a:solidFill>
                  <a:srgbClr val="00B0F0"/>
                </a:solidFill>
              </a:rPr>
              <a:t>нет ,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00B0F0"/>
                </a:solidFill>
              </a:rPr>
              <a:t>Наполнен мир наш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счастьем </a:t>
            </a:r>
            <a:r>
              <a:rPr lang="ru-RU" sz="2800" b="1" dirty="0">
                <a:solidFill>
                  <a:srgbClr val="00B0F0"/>
                </a:solidFill>
              </a:rPr>
              <a:t>и теплом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00B0F0"/>
                </a:solidFill>
              </a:rPr>
              <a:t>Хотя и  ссоримся подчас,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00B0F0"/>
                </a:solidFill>
              </a:rPr>
              <a:t>Сегодня скажем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без </a:t>
            </a:r>
            <a:r>
              <a:rPr lang="ru-RU" sz="2800" b="1" dirty="0">
                <a:solidFill>
                  <a:srgbClr val="00B0F0"/>
                </a:solidFill>
              </a:rPr>
              <a:t>прикрас,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00B0F0"/>
                </a:solidFill>
              </a:rPr>
              <a:t>Что радостью наполнен наш </a:t>
            </a:r>
            <a:r>
              <a:rPr lang="ru-RU" sz="2800" b="1" dirty="0" smtClean="0">
                <a:solidFill>
                  <a:srgbClr val="00B0F0"/>
                </a:solidFill>
              </a:rPr>
              <a:t>любимый</a:t>
            </a:r>
            <a:r>
              <a:rPr lang="en-US" sz="2800" b="1" dirty="0" smtClean="0">
                <a:solidFill>
                  <a:srgbClr val="00B0F0"/>
                </a:solidFill>
              </a:rPr>
              <a:t>  </a:t>
            </a:r>
            <a:r>
              <a:rPr lang="ru-RU" sz="2800" b="1" dirty="0" smtClean="0">
                <a:solidFill>
                  <a:srgbClr val="00B0F0"/>
                </a:solidFill>
              </a:rPr>
              <a:t>6 </a:t>
            </a:r>
            <a:r>
              <a:rPr lang="en-US" sz="2800" b="1" dirty="0" smtClean="0">
                <a:solidFill>
                  <a:srgbClr val="00B0F0"/>
                </a:solidFill>
              </a:rPr>
              <a:t>“</a:t>
            </a:r>
            <a:r>
              <a:rPr lang="ru-RU" sz="2800" b="1" dirty="0" smtClean="0">
                <a:solidFill>
                  <a:srgbClr val="00B0F0"/>
                </a:solidFill>
              </a:rPr>
              <a:t>б</a:t>
            </a:r>
            <a:r>
              <a:rPr lang="en-US" sz="2800" b="1" dirty="0" smtClean="0">
                <a:solidFill>
                  <a:srgbClr val="00B0F0"/>
                </a:solidFill>
              </a:rPr>
              <a:t>”</a:t>
            </a:r>
            <a:r>
              <a:rPr lang="ru-RU" sz="2800" b="1" dirty="0" smtClean="0">
                <a:solidFill>
                  <a:srgbClr val="00B0F0"/>
                </a:solidFill>
              </a:rPr>
              <a:t> класс</a:t>
            </a:r>
            <a:r>
              <a:rPr lang="ru-RU" sz="2800" b="1" dirty="0">
                <a:solidFill>
                  <a:srgbClr val="00B0F0"/>
                </a:solidFill>
              </a:rPr>
              <a:t>! </a:t>
            </a:r>
            <a:r>
              <a:rPr lang="ru-RU" b="1" dirty="0">
                <a:solidFill>
                  <a:srgbClr val="00B0F0"/>
                </a:solidFill>
              </a:rPr>
              <a:t>  </a:t>
            </a:r>
          </a:p>
        </p:txBody>
      </p:sp>
      <p:pic>
        <p:nvPicPr>
          <p:cNvPr id="6" name="Рисунок 5" descr="DSC01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785794"/>
            <a:ext cx="4724400" cy="426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1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143512"/>
            <a:ext cx="1428760" cy="17144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" name="Рисунок 3" descr="59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72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23574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357686" y="928670"/>
            <a:ext cx="44291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Люби, охраняй и  бережно  храни  природу, культуру и традиции  родного края.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Знай и  умей  больше,  стань  сильным,  ловким  и  здоровым.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Помогай  старшим,  заботься  о  младших, никого не  бросай  в беде.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настойчив в учёбе, труде, спорте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добросовестно относись к своим поручениям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живи весело, содержательно, будь активным, творчески подходи к любому делу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 порядок и чистоту в классе и школе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узнавай побольше о своем посёлке, городе и их жителях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уважай людей, живущих рядом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отказывай в помощи одноклассникам и помогай нуждающимся в твоей помощи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делай приятное своим друзьям и окружающим людям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дорожи мнением о себе других людей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иметь успех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выгляди так, как будто ты его имеешь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дорожи дружбой, помни - мы коллектив!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Основные законы</a:t>
            </a:r>
            <a:endParaRPr lang="ru-RU" sz="3600" b="1" dirty="0"/>
          </a:p>
        </p:txBody>
      </p:sp>
      <p:pic>
        <p:nvPicPr>
          <p:cNvPr id="8" name="Рисунок 7" descr="0_19579_1f5f4f3e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028700" cy="581025"/>
          </a:xfrm>
          <a:prstGeom prst="rect">
            <a:avLst/>
          </a:prstGeom>
        </p:spPr>
      </p:pic>
      <p:pic>
        <p:nvPicPr>
          <p:cNvPr id="10" name="Рисунок 9" descr="0_1980c_7741cdab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5000636"/>
            <a:ext cx="1285884" cy="1357322"/>
          </a:xfrm>
          <a:prstGeom prst="rect">
            <a:avLst/>
          </a:prstGeom>
        </p:spPr>
      </p:pic>
      <p:pic>
        <p:nvPicPr>
          <p:cNvPr id="11" name="Рисунок 10" descr="DSC02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4368810" cy="3276608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6942137" cy="908050"/>
          </a:xfrm>
          <a:solidFill>
            <a:schemeClr val="folHlink"/>
          </a:solidFill>
        </p:spPr>
        <p:txBody>
          <a:bodyPr/>
          <a:lstStyle/>
          <a:p>
            <a:r>
              <a:rPr lang="ru-RU" sz="2400" b="1" dirty="0">
                <a:solidFill>
                  <a:schemeClr val="bg2"/>
                </a:solidFill>
              </a:rPr>
              <a:t>Принцип  жизнедеятельности  классного коллектива: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85860"/>
            <a:ext cx="7696200" cy="5040312"/>
          </a:xfrm>
          <a:solidFill>
            <a:schemeClr val="hlink"/>
          </a:solidFill>
        </p:spPr>
        <p:txBody>
          <a:bodyPr/>
          <a:lstStyle/>
          <a:p>
            <a:pPr marL="609600" indent="-609600" algn="ctr">
              <a:lnSpc>
                <a:spcPct val="80000"/>
              </a:lnSpc>
            </a:pPr>
            <a:r>
              <a:rPr lang="ru-RU" sz="1800" b="1" dirty="0">
                <a:solidFill>
                  <a:srgbClr val="FFFF00"/>
                </a:solidFill>
              </a:rPr>
              <a:t>Познай себя – это интересно!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1800" b="1" dirty="0">
                <a:solidFill>
                  <a:srgbClr val="FFFF00"/>
                </a:solidFill>
              </a:rPr>
              <a:t>Сотвори себя – это необходимо!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1800" b="1" dirty="0">
                <a:solidFill>
                  <a:srgbClr val="FFFF00"/>
                </a:solidFill>
              </a:rPr>
              <a:t>Утверди  себя – это возможно!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1800" b="1" dirty="0">
                <a:solidFill>
                  <a:srgbClr val="FFFF00"/>
                </a:solidFill>
              </a:rPr>
              <a:t>Прояви себя – это реально!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2"/>
                </a:solidFill>
              </a:rPr>
              <a:t>Правила жизни в классном коллективе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Настойчивость в учебе, труде, спорте.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Не делай людям того, чего не желаешь себе.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Относиться  к людским  недостаткам  терпимо.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Хочешь иметь успех – выгляди так, как будто ты его  имеешь.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Добросовестно относиться к учебе.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Не опаздывать в школу  и не пропускать занятия!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Добросовестно относиться  к своим  поручениям.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Не отказывать в помощи </a:t>
            </a:r>
            <a:r>
              <a:rPr lang="ru-RU" sz="1800" b="1" dirty="0" err="1">
                <a:solidFill>
                  <a:srgbClr val="66FF33"/>
                </a:solidFill>
              </a:rPr>
              <a:t>однокласснокам</a:t>
            </a:r>
            <a:r>
              <a:rPr lang="ru-RU" sz="1800" b="1" dirty="0">
                <a:solidFill>
                  <a:srgbClr val="66FF33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Соблюдать порядок и чистоту  в классе и в школе.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Нужно  жить весело, содержательно, быть активным, творчески подходить  к любому делу.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b="1" dirty="0">
                <a:solidFill>
                  <a:srgbClr val="66FF33"/>
                </a:solidFill>
              </a:rPr>
              <a:t>Дорожите дружбой, помните  - мы коллектив!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373688"/>
            <a:ext cx="22669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8  L 0.031 0  L 0.047 0.13188  L 0.063 0  L 0.078 0.13188  L 0.094 0  L 0.109 0.13188  L 0.125 0  L 0.141 0.13188  L 0.156 0  L 0.172 0.13188  L 0.187 0  L 0.203 0.13188  L 0.219 0  L 0.234 0.13188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Рисунок 3" descr="47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2976" y="1643050"/>
            <a:ext cx="77153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Смелее  вноси свои  предложения  для принятия  коллективного  решения.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Не  бойся,  что вносишь  идеи простые, из банка идей  выберем золотые.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Идею  другого  критиковать  не  смей,  покритикуешь  - не  будет  идей.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Мысль толково излагай,  если  надо – повторяй.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Время  не трать напрасно, предложения  вноси  коротко  и  ясно.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Не думай, что  в  чем – то  ты выше друзей, и  нос  задирать, задаваться не смей.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Не стыдно в  деле  ошибаться, стыдно  не уметь  и  не желать  исправляться.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Твори, ищи, фантазируй  смелее,  ищи пути выполнения решения.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81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Romanus" pitchFamily="82" charset="-52"/>
                <a:ea typeface="Calibri" pitchFamily="34" charset="0"/>
                <a:cs typeface="Times New Roman" pitchFamily="18" charset="0"/>
              </a:rPr>
              <a:t>Принял  решение – выполняй,  Поручил  другим  -  доверяй,  доверяя  -  проверяй, проверяя  -  помогай.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Romanus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8572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latin typeface="Arthur Gothic" pitchFamily="2" charset="0"/>
              </a:rPr>
              <a:t>Правила для классного </a:t>
            </a:r>
            <a:r>
              <a:rPr lang="ru-RU" sz="3600" b="1" dirty="0" err="1" smtClean="0">
                <a:solidFill>
                  <a:srgbClr val="FF0066"/>
                </a:solidFill>
                <a:latin typeface="Arthur Gothic" pitchFamily="2" charset="0"/>
              </a:rPr>
              <a:t>колллектива</a:t>
            </a:r>
            <a:endParaRPr lang="ru-RU" sz="3600" b="1" dirty="0">
              <a:solidFill>
                <a:srgbClr val="FF0066"/>
              </a:solidFill>
              <a:latin typeface="Arthur Gothic" pitchFamily="2" charset="0"/>
            </a:endParaRPr>
          </a:p>
        </p:txBody>
      </p:sp>
      <p:pic>
        <p:nvPicPr>
          <p:cNvPr id="7" name="Рисунок 6" descr="31b73af89d1a8438836c73200f679a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0"/>
            <a:ext cx="1876425" cy="1552575"/>
          </a:xfrm>
          <a:prstGeom prst="rect">
            <a:avLst/>
          </a:prstGeom>
        </p:spPr>
      </p:pic>
      <p:pic>
        <p:nvPicPr>
          <p:cNvPr id="8" name="Рисунок 7" descr="knigi-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6076950"/>
            <a:ext cx="1038225" cy="7810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3" descr="33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225689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унижать, а  равнять.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 навязывать, не  командовать, а советовать.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Получив  задание, разберись в нем.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пренебрегай  опытом  другого  - он вам  помощник.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Учитывай  возможности членов  коллектива.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Определи, что  тебе  может  понадобиться  в  работе.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Составляя  план  дела,  не  строй  воздушных замков.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Исходи из реальных условий.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 должна  быть  понятна  каждому.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несет персональную ответственность  за свой  участок работы.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Объединяя  людей,  сплачивай   коллектив.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Доверяй, но проверяй.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33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Итоговый  анализ  -залог успешной работы в дальнейшем.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57166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a_Romanus" pitchFamily="82" charset="-52"/>
              </a:rPr>
              <a:t>Правила для лидеров</a:t>
            </a:r>
            <a:endParaRPr lang="ru-RU" sz="4400" b="1" dirty="0">
              <a:solidFill>
                <a:srgbClr val="FF0066"/>
              </a:solidFill>
              <a:latin typeface="a_Romanus" pitchFamily="82" charset="-52"/>
            </a:endParaRPr>
          </a:p>
        </p:txBody>
      </p:sp>
      <p:pic>
        <p:nvPicPr>
          <p:cNvPr id="7" name="Рисунок 6" descr="49d23c2831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14290"/>
            <a:ext cx="1562102" cy="2109789"/>
          </a:xfrm>
          <a:prstGeom prst="rect">
            <a:avLst/>
          </a:prstGeom>
        </p:spPr>
      </p:pic>
      <p:pic>
        <p:nvPicPr>
          <p:cNvPr id="8" name="Рисунок 7" descr="simbol0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76339" cy="1219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3A69-7811-4512-8DCC-F166E54F9EC7}" type="datetime1">
              <a:rPr lang="ru-RU" smtClean="0"/>
              <a:pPr>
                <a:defRPr/>
              </a:pPr>
              <a:t>14.04.2011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E5EC-69AF-4C2A-8FE2-1E992B9BF1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500034" y="1000108"/>
            <a:ext cx="8286808" cy="5286412"/>
            <a:chOff x="1881" y="1457"/>
            <a:chExt cx="8886" cy="7380"/>
          </a:xfrm>
        </p:grpSpPr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4425" y="1457"/>
              <a:ext cx="3732" cy="10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ОПРЕ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ДЕЛЕНИЕ ЦЕЛИ ДЕЯТЕЛЬНОСТИ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881" y="1817"/>
              <a:ext cx="2035" cy="19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КОЛЛЕКТИВ, ПОДВЕДЕНИЕ ИТОГОВ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ОЦЕНКА СВОИХ ВОЗМОЖНОСТЕЙ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8835" y="1637"/>
              <a:ext cx="1866" cy="1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ПРИНЯТИЕ ЦЕЛИ КОЛЛЕКТИВОМ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КОЛЛЕКТИВНОЕ ОБСУЖДЕНИЕ ЦЕЛЕЙ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4401" y="3797"/>
              <a:ext cx="3562" cy="1749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МОТИВ ГРУППОВОГО ДЕЙСТВИЯ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«МЫ ХОТИМ»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«МЫ МОЖЕМ»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061" y="4517"/>
              <a:ext cx="1865" cy="900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РЕАЛИЗАЦИЯ РЕШЕНИЯ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061" y="5417"/>
              <a:ext cx="1865" cy="1080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ИНТЕНСИВНЫЙ ОРГАНИЗАТОР ДЕЯТЕЛЬНОСТИ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8775" y="4157"/>
              <a:ext cx="1992" cy="108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ПОСТАНОВКА УПРАВЛЕНЧЕСКОЙ ПРОБЛЕМЫ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8775" y="5237"/>
              <a:ext cx="1992" cy="9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ВЫДВИЖЕНИЕ ИДЕЙ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3501" y="7037"/>
              <a:ext cx="1866" cy="900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ПРИНЯТИЕ РЕШЕНИЯ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3501" y="7937"/>
              <a:ext cx="1866" cy="900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ОЦЕНКА ВАРИАНТОВ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7347" y="6840"/>
              <a:ext cx="1866" cy="1181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КОЛЛЕКТИВНОЕ ОБСУЖДЕНИЕ РЕШЕНИЯ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7347" y="8021"/>
              <a:ext cx="1866" cy="799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ВЫБОР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ВАРИАНТОВ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H="1">
              <a:off x="5405" y="7937"/>
              <a:ext cx="196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V="1">
              <a:off x="4401" y="5546"/>
              <a:ext cx="1157" cy="1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 flipV="1">
              <a:off x="6937" y="5446"/>
              <a:ext cx="1064" cy="1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H="1" flipV="1">
              <a:off x="2781" y="6497"/>
              <a:ext cx="678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>
              <a:off x="9261" y="6137"/>
              <a:ext cx="678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V="1">
              <a:off x="2909" y="379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9621" y="343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3873" y="3053"/>
              <a:ext cx="708" cy="1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 flipH="1">
              <a:off x="7818" y="2960"/>
              <a:ext cx="1002" cy="1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6201" y="2537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 flipV="1">
              <a:off x="3873" y="1956"/>
              <a:ext cx="536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0" name="Line 2"/>
            <p:cNvSpPr>
              <a:spLocks noChangeShapeType="1"/>
            </p:cNvSpPr>
            <p:nvPr/>
          </p:nvSpPr>
          <p:spPr bwMode="auto">
            <a:xfrm>
              <a:off x="8157" y="2177"/>
              <a:ext cx="6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00034" y="214290"/>
            <a:ext cx="83075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развития самоуправления в классном коллективе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1" name="Рисунок 30" descr="0b0f33b51d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857628"/>
            <a:ext cx="1571636" cy="1571636"/>
          </a:xfrm>
          <a:prstGeom prst="rect">
            <a:avLst/>
          </a:prstGeom>
        </p:spPr>
      </p:pic>
      <p:pic>
        <p:nvPicPr>
          <p:cNvPr id="32" name="Рисунок 31" descr="komp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143512"/>
            <a:ext cx="952500" cy="952500"/>
          </a:xfrm>
          <a:prstGeom prst="rect">
            <a:avLst/>
          </a:prstGeom>
        </p:spPr>
      </p:pic>
      <p:pic>
        <p:nvPicPr>
          <p:cNvPr id="33" name="Рисунок 32" descr="komp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286388"/>
            <a:ext cx="952500" cy="952500"/>
          </a:xfrm>
          <a:prstGeom prst="rect">
            <a:avLst/>
          </a:prstGeom>
        </p:spPr>
      </p:pic>
      <p:pic>
        <p:nvPicPr>
          <p:cNvPr id="34" name="Рисунок 33" descr="komp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643578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42852"/>
            <a:ext cx="6870700" cy="857256"/>
          </a:xfrm>
          <a:solidFill>
            <a:srgbClr val="5DDCDF"/>
          </a:solidFill>
        </p:spPr>
        <p:txBody>
          <a:bodyPr/>
          <a:lstStyle/>
          <a:p>
            <a:r>
              <a:rPr lang="ru-RU" sz="3200" b="1" dirty="0">
                <a:solidFill>
                  <a:srgbClr val="FF3399"/>
                </a:solidFill>
              </a:rPr>
              <a:t>Структурная модель воспитательной системы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3773487" cy="5256212"/>
          </a:xfrm>
          <a:solidFill>
            <a:schemeClr val="folHlink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 u="sng" dirty="0" err="1">
                <a:solidFill>
                  <a:schemeClr val="hlink"/>
                </a:solidFill>
              </a:rPr>
              <a:t>Аналитико</a:t>
            </a:r>
            <a:r>
              <a:rPr lang="ru-RU" sz="1800" b="1" i="1" u="sng" dirty="0">
                <a:solidFill>
                  <a:schemeClr val="hlink"/>
                </a:solidFill>
              </a:rPr>
              <a:t> – диагностическая деятельность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Тестирование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Анкетирование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Микроисследования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Педагогически направленное </a:t>
            </a:r>
            <a:r>
              <a:rPr lang="ru-RU" sz="1400" b="1" i="1" dirty="0" smtClean="0">
                <a:solidFill>
                  <a:srgbClr val="FFFF00"/>
                </a:solidFill>
              </a:rPr>
              <a:t>наблюдение</a:t>
            </a:r>
          </a:p>
          <a:p>
            <a:pPr>
              <a:lnSpc>
                <a:spcPct val="80000"/>
              </a:lnSpc>
            </a:pPr>
            <a:endParaRPr lang="ru-RU" sz="1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u="sng" dirty="0">
                <a:solidFill>
                  <a:schemeClr val="hlink"/>
                </a:solidFill>
              </a:rPr>
              <a:t>Профессиональная  ориентация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Профессиональная диагностика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Профессиональное просвещение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Профессиональное </a:t>
            </a:r>
            <a:r>
              <a:rPr lang="ru-RU" sz="1400" b="1" i="1" dirty="0" smtClean="0">
                <a:solidFill>
                  <a:srgbClr val="FFFF00"/>
                </a:solidFill>
              </a:rPr>
              <a:t>консультирование</a:t>
            </a:r>
          </a:p>
          <a:p>
            <a:pPr>
              <a:lnSpc>
                <a:spcPct val="80000"/>
              </a:lnSpc>
            </a:pPr>
            <a:endParaRPr lang="ru-RU" sz="1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u="sng" dirty="0">
                <a:solidFill>
                  <a:schemeClr val="hlink"/>
                </a:solidFill>
              </a:rPr>
              <a:t>Дополнительное образование</a:t>
            </a:r>
            <a:r>
              <a:rPr lang="ru-RU" sz="1800" b="1" i="1" u="sng" dirty="0"/>
              <a:t>: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Вовлечение в факультативы, кружки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Организация кружков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Творческие </a:t>
            </a:r>
            <a:r>
              <a:rPr lang="ru-RU" sz="1400" b="1" i="1" dirty="0" smtClean="0">
                <a:solidFill>
                  <a:srgbClr val="FFFF00"/>
                </a:solidFill>
              </a:rPr>
              <a:t>отчеты</a:t>
            </a:r>
          </a:p>
          <a:p>
            <a:pPr>
              <a:lnSpc>
                <a:spcPct val="80000"/>
              </a:lnSpc>
            </a:pPr>
            <a:endParaRPr lang="ru-RU" sz="1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 u="sng" dirty="0">
                <a:solidFill>
                  <a:schemeClr val="hlink"/>
                </a:solidFill>
              </a:rPr>
              <a:t>Интеллектуально-познавательная деятельность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Познавательные классные часы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Экскурсии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Участие в предметных неделях, олимпиадах, конкурсах</a:t>
            </a:r>
          </a:p>
          <a:p>
            <a:pPr>
              <a:lnSpc>
                <a:spcPct val="80000"/>
              </a:lnSpc>
            </a:pPr>
            <a:endParaRPr lang="ru-RU" sz="1800" b="1" i="1" dirty="0">
              <a:solidFill>
                <a:srgbClr val="320E26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71546"/>
            <a:ext cx="3771900" cy="5256212"/>
          </a:xfrm>
          <a:solidFill>
            <a:schemeClr val="folHlink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 u="sng" dirty="0">
                <a:solidFill>
                  <a:schemeClr val="hlink"/>
                </a:solidFill>
              </a:rPr>
              <a:t>Работа с семьей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Изучение </a:t>
            </a:r>
            <a:r>
              <a:rPr lang="ru-RU" sz="1400" b="1" i="1" dirty="0" err="1">
                <a:solidFill>
                  <a:srgbClr val="FFFF00"/>
                </a:solidFill>
              </a:rPr>
              <a:t>воспитатаельного</a:t>
            </a:r>
            <a:r>
              <a:rPr lang="ru-RU" sz="1400" b="1" i="1" dirty="0">
                <a:solidFill>
                  <a:srgbClr val="FFFF00"/>
                </a:solidFill>
              </a:rPr>
              <a:t> потенциала семьи</a:t>
            </a:r>
          </a:p>
          <a:p>
            <a:pPr>
              <a:lnSpc>
                <a:spcPct val="80000"/>
              </a:lnSpc>
            </a:pPr>
            <a:r>
              <a:rPr lang="ru-RU" sz="1400" b="1" i="1" dirty="0" err="1">
                <a:solidFill>
                  <a:srgbClr val="FFFF00"/>
                </a:solidFill>
              </a:rPr>
              <a:t>Психолого</a:t>
            </a:r>
            <a:r>
              <a:rPr lang="ru-RU" sz="1400" b="1" i="1" dirty="0">
                <a:solidFill>
                  <a:srgbClr val="FFFF00"/>
                </a:solidFill>
              </a:rPr>
              <a:t> – педагогический всеобуч родителей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Вовлечение родителей в </a:t>
            </a:r>
            <a:r>
              <a:rPr lang="ru-RU" sz="1400" b="1" i="1" dirty="0" err="1">
                <a:solidFill>
                  <a:srgbClr val="FFFF00"/>
                </a:solidFill>
              </a:rPr>
              <a:t>учебно</a:t>
            </a:r>
            <a:r>
              <a:rPr lang="ru-RU" sz="1400" b="1" i="1" dirty="0">
                <a:solidFill>
                  <a:srgbClr val="FFFF00"/>
                </a:solidFill>
              </a:rPr>
              <a:t> – воспитательный процесс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Индивидуальная работа с </a:t>
            </a:r>
            <a:r>
              <a:rPr lang="ru-RU" sz="1400" b="1" i="1" dirty="0" smtClean="0">
                <a:solidFill>
                  <a:srgbClr val="FFFF00"/>
                </a:solidFill>
              </a:rPr>
              <a:t>родителями</a:t>
            </a:r>
          </a:p>
          <a:p>
            <a:pPr>
              <a:lnSpc>
                <a:spcPct val="80000"/>
              </a:lnSpc>
            </a:pPr>
            <a:endParaRPr lang="ru-RU" sz="1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u="sng" dirty="0" err="1">
                <a:solidFill>
                  <a:schemeClr val="hlink"/>
                </a:solidFill>
              </a:rPr>
              <a:t>Ценностно</a:t>
            </a:r>
            <a:r>
              <a:rPr lang="ru-RU" sz="1800" b="1" i="1" u="sng" dirty="0">
                <a:solidFill>
                  <a:schemeClr val="hlink"/>
                </a:solidFill>
              </a:rPr>
              <a:t> – ориентированная деятельность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Классное самоуправление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Тематические классные часы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Изучение о правах ребенка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Посещение музеев, выставок, театров, </a:t>
            </a:r>
            <a:r>
              <a:rPr lang="ru-RU" sz="1400" b="1" i="1" dirty="0" smtClean="0">
                <a:solidFill>
                  <a:srgbClr val="FFFF00"/>
                </a:solidFill>
              </a:rPr>
              <a:t>библиотек</a:t>
            </a:r>
            <a:endParaRPr lang="ru-RU" sz="1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chemeClr val="hlink"/>
                </a:solidFill>
              </a:rPr>
              <a:t>Спортивно – оздоровительная деятельность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Тематические классные часы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Участие в спортивных мероприятиях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Туристическая работа</a:t>
            </a:r>
          </a:p>
          <a:p>
            <a:pPr>
              <a:lnSpc>
                <a:spcPct val="80000"/>
              </a:lnSpc>
            </a:pPr>
            <a:r>
              <a:rPr lang="ru-RU" sz="1400" b="1" i="1" dirty="0">
                <a:solidFill>
                  <a:srgbClr val="FFFF00"/>
                </a:solidFill>
              </a:rPr>
              <a:t>Пропаганда физической культуры</a:t>
            </a:r>
          </a:p>
        </p:txBody>
      </p:sp>
      <p:pic>
        <p:nvPicPr>
          <p:cNvPr id="53253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488" y="5876925"/>
            <a:ext cx="24495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747743" cy="762000"/>
          </a:xfrm>
          <a:prstGeom prst="rect">
            <a:avLst/>
          </a:prstGeom>
        </p:spPr>
      </p:pic>
      <p:pic>
        <p:nvPicPr>
          <p:cNvPr id="7" name="Рисунок 6" descr="0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47743" cy="762000"/>
          </a:xfrm>
          <a:prstGeom prst="rect">
            <a:avLst/>
          </a:prstGeom>
        </p:spPr>
      </p:pic>
    </p:spTree>
  </p:cSld>
  <p:clrMapOvr>
    <a:masterClrMapping/>
  </p:clrMapOvr>
  <p:transition spd="slow" advTm="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903</TotalTime>
  <Words>1583</Words>
  <Application>Microsoft Office PowerPoint</Application>
  <PresentationFormat>Экран (4:3)</PresentationFormat>
  <Paragraphs>427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Праздник детский 1</vt:lpstr>
      <vt:lpstr>Муниципальное образовательное учреждение «Яндобинская средняя  общеобразовательная школа» Аликовского  района Чувашской Республики</vt:lpstr>
      <vt:lpstr>Будем знакомы! Это мы , «Весельчаки»!!!</vt:lpstr>
      <vt:lpstr>Слайд 3</vt:lpstr>
      <vt:lpstr>Слайд 4</vt:lpstr>
      <vt:lpstr>Принцип  жизнедеятельности  классного коллектива:</vt:lpstr>
      <vt:lpstr>Слайд 6</vt:lpstr>
      <vt:lpstr>Слайд 7</vt:lpstr>
      <vt:lpstr>Слайд 8</vt:lpstr>
      <vt:lpstr>Структурная модель воспитательной системы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Уровень успеваемости</vt:lpstr>
      <vt:lpstr>Динамика участия учащихся  класса  в общешкольных мероприятиях</vt:lpstr>
      <vt:lpstr>Динамика участия класса  в  кружках и секциях</vt:lpstr>
      <vt:lpstr>Мы   познаем   Мир</vt:lpstr>
      <vt:lpstr>Мы –активные участники общешкольных мероприятий</vt:lpstr>
      <vt:lpstr>На  тропе  Здоровья</vt:lpstr>
      <vt:lpstr> На тропе Здоровья</vt:lpstr>
      <vt:lpstr>Мы-патриоты своей Родины</vt:lpstr>
      <vt:lpstr>В мире прекрасного</vt:lpstr>
      <vt:lpstr>Экологический   десант</vt:lpstr>
      <vt:lpstr>Наш    досуг</vt:lpstr>
      <vt:lpstr>До   новых   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«Яндобинская средняя  общеобразовательная школа» Аликовского  района Чувашской Республики</dc:title>
  <dc:creator>Dream Admin</dc:creator>
  <dc:description>http://aida.ucoz.ru</dc:description>
  <cp:lastModifiedBy>Dream Admin</cp:lastModifiedBy>
  <cp:revision>78</cp:revision>
  <dcterms:created xsi:type="dcterms:W3CDTF">2011-04-08T11:02:15Z</dcterms:created>
  <dcterms:modified xsi:type="dcterms:W3CDTF">2011-04-14T15:31:21Z</dcterms:modified>
  <cp:category>шаблоны к Powerpoint</cp:category>
</cp:coreProperties>
</file>