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3" r:id="rId17"/>
    <p:sldId id="276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517"/>
    <a:srgbClr val="EC20C0"/>
    <a:srgbClr val="F67616"/>
    <a:srgbClr val="F3C7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66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66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2586750788643532E-2"/>
          <c:y val="5.9040590405904106E-2"/>
          <c:w val="0.70031545741324963"/>
          <c:h val="0.785977859778598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"5"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5 кл 1 полуг.</c:v>
                </c:pt>
                <c:pt idx="1">
                  <c:v>5 кл. 2 полуг.</c:v>
                </c:pt>
                <c:pt idx="2">
                  <c:v>6 кл. 1 полуг.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"4"</c:v>
                </c:pt>
              </c:strCache>
            </c:strRef>
          </c:tx>
          <c:spPr>
            <a:solidFill>
              <a:srgbClr val="FFFF00"/>
            </a:solidFill>
            <a:ln w="25400">
              <a:solidFill>
                <a:srgbClr val="0070C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cat>
            <c:strRef>
              <c:f>Sheet1!$B$1:$D$1</c:f>
              <c:strCache>
                <c:ptCount val="3"/>
                <c:pt idx="0">
                  <c:v>5 кл 1 полуг.</c:v>
                </c:pt>
                <c:pt idx="1">
                  <c:v>5 кл. 2 полуг.</c:v>
                </c:pt>
                <c:pt idx="2">
                  <c:v>6 кл. 1 полуг.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"3"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5 кл 1 полуг.</c:v>
                </c:pt>
                <c:pt idx="1">
                  <c:v>5 кл. 2 полуг.</c:v>
                </c:pt>
                <c:pt idx="2">
                  <c:v>6 кл. 1 полуг.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gapDepth val="0"/>
        <c:shape val="cylinder"/>
        <c:axId val="55425280"/>
        <c:axId val="55435264"/>
        <c:axId val="0"/>
      </c:bar3DChart>
      <c:catAx>
        <c:axId val="55425280"/>
        <c:scaling>
          <c:orientation val="minMax"/>
        </c:scaling>
        <c:axPos val="b"/>
        <c:numFmt formatCode="General" sourceLinked="1"/>
        <c:tickLblPos val="low"/>
        <c:spPr>
          <a:solidFill>
            <a:srgbClr val="E50BBB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5435264"/>
        <c:crosses val="autoZero"/>
        <c:auto val="1"/>
        <c:lblAlgn val="ctr"/>
        <c:lblOffset val="100"/>
        <c:tickLblSkip val="1"/>
        <c:tickMarkSkip val="1"/>
      </c:catAx>
      <c:valAx>
        <c:axId val="55435264"/>
        <c:scaling>
          <c:orientation val="minMax"/>
        </c:scaling>
        <c:axPos val="l"/>
        <c:majorGridlines>
          <c:spPr>
            <a:ln w="3175">
              <a:solidFill>
                <a:srgbClr val="FF0000"/>
              </a:solidFill>
              <a:prstDash val="solid"/>
            </a:ln>
          </c:spPr>
        </c:majorGridlines>
        <c:numFmt formatCode="General" sourceLinked="1"/>
        <c:tickLblPos val="nextTo"/>
        <c:spPr>
          <a:solidFill>
            <a:srgbClr val="00B0F0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5425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025236593059942"/>
          <c:y val="0.36531365313653136"/>
          <c:w val="0.23343848580441687"/>
          <c:h val="0.26937269372693773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воспитанности</c:v>
                </c:pt>
              </c:strCache>
            </c:strRef>
          </c:tx>
          <c:spPr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c:spPr>
          <c:cat>
            <c:strRef>
              <c:f>Лист1!$A$2:$A$10</c:f>
              <c:strCache>
                <c:ptCount val="9"/>
                <c:pt idx="0">
                  <c:v>долг и ответственность</c:v>
                </c:pt>
                <c:pt idx="1">
                  <c:v>дисциплинированность</c:v>
                </c:pt>
                <c:pt idx="2">
                  <c:v>отношение к учебе</c:v>
                </c:pt>
                <c:pt idx="3">
                  <c:v>раздражительность</c:v>
                </c:pt>
                <c:pt idx="4">
                  <c:v>чувство толерантности</c:v>
                </c:pt>
                <c:pt idx="5">
                  <c:v>доброта и отзывчивость</c:v>
                </c:pt>
                <c:pt idx="6">
                  <c:v>честность</c:v>
                </c:pt>
                <c:pt idx="7">
                  <c:v>культурный уровень</c:v>
                </c:pt>
                <c:pt idx="8">
                  <c:v>скромность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0.70000000000000029</c:v>
                </c:pt>
                <c:pt idx="1">
                  <c:v>0.60000000000000031</c:v>
                </c:pt>
                <c:pt idx="2">
                  <c:v>0.8</c:v>
                </c:pt>
                <c:pt idx="3">
                  <c:v>0.60000000000000031</c:v>
                </c:pt>
                <c:pt idx="4">
                  <c:v>0.70000000000000029</c:v>
                </c:pt>
                <c:pt idx="5">
                  <c:v>0.9</c:v>
                </c:pt>
                <c:pt idx="6">
                  <c:v>0.8</c:v>
                </c:pt>
                <c:pt idx="7">
                  <c:v>0.70000000000000029</c:v>
                </c:pt>
                <c:pt idx="8">
                  <c:v>0.8</c:v>
                </c:pt>
              </c:numCache>
            </c:numRef>
          </c:val>
        </c:ser>
        <c:shape val="pyramid"/>
        <c:axId val="88324352"/>
        <c:axId val="88326144"/>
        <c:axId val="0"/>
      </c:bar3DChart>
      <c:catAx>
        <c:axId val="88324352"/>
        <c:scaling>
          <c:orientation val="minMax"/>
        </c:scaling>
        <c:axPos val="b"/>
        <c:tickLblPos val="nextTo"/>
        <c:crossAx val="88326144"/>
        <c:crosses val="autoZero"/>
        <c:auto val="1"/>
        <c:lblAlgn val="ctr"/>
        <c:lblOffset val="100"/>
      </c:catAx>
      <c:valAx>
        <c:axId val="88326144"/>
        <c:scaling>
          <c:orientation val="minMax"/>
        </c:scaling>
        <c:axPos val="l"/>
        <c:majorGridlines/>
        <c:numFmt formatCode="General" sourceLinked="1"/>
        <c:tickLblPos val="nextTo"/>
        <c:crossAx val="88324352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E49D8-CE01-4930-8E21-22C929DA3CC0}" type="datetimeFigureOut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46890C-0C52-4E84-88E9-BEBF8B279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CEBC-56A9-4C62-96FC-2B6F4EF3C0D6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448-1400-4F27-B7FF-A81A788C3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3139-D079-449D-BC30-FA2EF355A212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7552-51CD-4D79-BD20-0B8F92E33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6E6A-C9B6-404A-B548-690E7A98EA7E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B4D8-9CA0-4CEC-9F05-69D7F691D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80EE-8D8E-463A-9024-D97F89F994A2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DA76-52B2-4572-86D5-8F8E1133A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CB26-444F-4D78-9E77-3D8DB5C67886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CBE3-5236-44A5-B451-5C5793014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6ABD-6BC8-49BF-844B-3C639A0BDC2F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4F37-E1D3-4343-A5DD-EE26908B9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68C0-A2BB-43B3-8DFC-C86F6CA437CB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1A72-50CA-4319-9D51-0153AF3E4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F960-1FC7-4319-9881-B9296A1F633C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63BC-D21C-4902-A8B7-74C45CFA7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A0D1-5689-429C-A046-D621A57F9EDB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949B-2DB8-4F16-A9A0-347E7B374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246A-FB9B-40F5-A6AD-E22D929AA6BF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3B2E-B131-4930-8024-DB9E42525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B52A-795E-4A33-A1B4-97ED7B30226B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A462-1085-4A32-92CF-F10DA096C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F43D1D-3D7E-468A-86F2-7D10519BA796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4A2AD-CC25-4639-9C5C-0879A0464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4357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7144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Программа индивидуального развития ученика 6б класса Александрова Юрия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69D4-95F0-41E9-806F-CFBF5BF0D25C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МОУ «</a:t>
            </a:r>
            <a:r>
              <a:rPr lang="ru-RU" sz="2400" b="1" dirty="0" err="1" smtClean="0">
                <a:solidFill>
                  <a:srgbClr val="7030A0"/>
                </a:solidFill>
              </a:rPr>
              <a:t>Яндобинская</a:t>
            </a:r>
            <a:r>
              <a:rPr lang="ru-RU" sz="2400" b="1" dirty="0" smtClean="0">
                <a:solidFill>
                  <a:srgbClr val="7030A0"/>
                </a:solidFill>
              </a:rPr>
              <a:t> СОШ»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Классный руководитель:  </a:t>
            </a:r>
            <a:r>
              <a:rPr lang="ru-RU" sz="2400" b="1" dirty="0" err="1" smtClean="0">
                <a:solidFill>
                  <a:srgbClr val="7030A0"/>
                </a:solidFill>
              </a:rPr>
              <a:t>Мукина</a:t>
            </a:r>
            <a:r>
              <a:rPr lang="ru-RU" sz="2400" b="1" dirty="0" smtClean="0">
                <a:solidFill>
                  <a:srgbClr val="7030A0"/>
                </a:solidFill>
              </a:rPr>
              <a:t> С.Г.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35743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Приемный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298" y="235743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ребенок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54098"/>
          </a:xfrm>
        </p:spPr>
        <p:txBody>
          <a:bodyPr/>
          <a:lstStyle/>
          <a:p>
            <a:r>
              <a:rPr lang="ru-RU" b="1" dirty="0" smtClean="0"/>
              <a:t>Ожидаемые результаты по реализации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Реализация Программы позволит: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Сформировать жизненную позицию подростка, помочь преодолеть излишнюю замкнутость, застенчивость, неуверенность, повысить самооценку учащегося и помочь ему органично вписаться в коллектив сверстников.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Научить понимать жизнь такой, какая она есть, относиться к ней позитивно и уметь делать выбор.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Воспитать законопослушного гражданина, обладающего  правовой грамотностью.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Формировать нравственную, физически и психологически здоровую, сильную личность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Повысить  качества образования ученика, формирование обширного кругозора.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Создать  систему  работы с учеником   и его приемной  семьей.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Промежуточные результаты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Положение ученика в коллективе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9" name="Содержимое 8" descr="DSC0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3071833" cy="2075904"/>
          </a:xfrm>
          <a:prstGeom prst="plaque">
            <a:avLst/>
          </a:prstGeom>
        </p:spPr>
      </p:pic>
      <p:pic>
        <p:nvPicPr>
          <p:cNvPr id="11" name="Рисунок 10" descr="DSC0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123269" cy="2071701"/>
          </a:xfrm>
          <a:prstGeom prst="plaqu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350043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Отношение к общественной деятельности хорошее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350043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Отношение к мнению коллектива благожелательные</a:t>
            </a:r>
            <a:endParaRPr lang="ru-RU" dirty="0"/>
          </a:p>
        </p:txBody>
      </p:sp>
      <p:pic>
        <p:nvPicPr>
          <p:cNvPr id="15" name="Рисунок 14" descr="DSC035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143380"/>
            <a:ext cx="2928958" cy="219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035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143380"/>
            <a:ext cx="3071834" cy="229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A0D1-5689-429C-A046-D621A57F9EDB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5949B-2DB8-4F16-A9A0-347E7B374D3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 descr="DSC03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286016" cy="2266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3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28604"/>
            <a:ext cx="287492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3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857232"/>
            <a:ext cx="3190865" cy="23931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DSC006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3929090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DSC006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357562"/>
            <a:ext cx="3987800" cy="298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и 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857232"/>
            <a:ext cx="2714644" cy="2428892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800" b="1" dirty="0" smtClean="0"/>
              <a:t>Отношение к учебе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   хорошее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 bwMode="auto">
          <a:xfrm>
            <a:off x="5786446" y="928670"/>
            <a:ext cx="2714644" cy="2428892"/>
          </a:xfrm>
          <a:prstGeom prst="irregularSeal1">
            <a:avLst/>
          </a:prstGeom>
          <a:solidFill>
            <a:srgbClr val="F67616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Любимый предмет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 bwMode="auto">
          <a:xfrm>
            <a:off x="857224" y="3357562"/>
            <a:ext cx="2857520" cy="2633681"/>
          </a:xfrm>
          <a:prstGeom prst="irregularSeal1">
            <a:avLst/>
          </a:prstGeom>
          <a:solidFill>
            <a:srgbClr val="31F517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 своих обязанностей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хорошее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 bwMode="auto">
          <a:xfrm>
            <a:off x="2857488" y="1285860"/>
            <a:ext cx="3143272" cy="3071834"/>
          </a:xfrm>
          <a:prstGeom prst="irregularSeal1">
            <a:avLst/>
          </a:prstGeom>
          <a:solidFill>
            <a:srgbClr val="EC20C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Отношение к требованию</a:t>
            </a:r>
            <a:endParaRPr lang="ru-RU" b="1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учителей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положительное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7"/>
          <p:cNvSpPr txBox="1">
            <a:spLocks/>
          </p:cNvSpPr>
          <p:nvPr/>
        </p:nvSpPr>
        <p:spPr bwMode="auto">
          <a:xfrm>
            <a:off x="3857620" y="3929066"/>
            <a:ext cx="2857520" cy="2571768"/>
          </a:xfrm>
          <a:prstGeom prst="irregularSeal1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Запоминание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материала  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среднее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b="1" dirty="0" smtClean="0"/>
              <a:t>Мониторинг</a:t>
            </a:r>
            <a:br>
              <a:rPr lang="ru-RU" b="1" dirty="0" smtClean="0"/>
            </a:br>
            <a:r>
              <a:rPr lang="ru-RU" b="1" dirty="0" smtClean="0"/>
              <a:t> успеваемости Юрия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8" name="Объект 62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A0D1-5689-429C-A046-D621A57F9EDB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5949B-2DB8-4F16-A9A0-347E7B374D3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0" y="857232"/>
          <a:ext cx="7929623" cy="5286412"/>
        </p:xfrm>
        <a:graphic>
          <a:graphicData uri="http://schemas.openxmlformats.org/drawingml/2006/table">
            <a:tbl>
              <a:tblPr/>
              <a:tblGrid>
                <a:gridCol w="859567"/>
                <a:gridCol w="325685"/>
                <a:gridCol w="390477"/>
                <a:gridCol w="390477"/>
                <a:gridCol w="321367"/>
                <a:gridCol w="429351"/>
                <a:gridCol w="456997"/>
                <a:gridCol w="456997"/>
                <a:gridCol w="456997"/>
                <a:gridCol w="456997"/>
                <a:gridCol w="456997"/>
                <a:gridCol w="456997"/>
                <a:gridCol w="456997"/>
                <a:gridCol w="456997"/>
                <a:gridCol w="456997"/>
                <a:gridCol w="342961"/>
                <a:gridCol w="756765"/>
              </a:tblGrid>
              <a:tr h="3129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Ф.И.О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Установка семьи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Положение в коллективе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Ведущий тип  темперамент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Интересы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Естественнонаучные дисциплины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Гуманитарные  дисциплины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Пространственное  мышление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Специальные способности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Логическое мышление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Математическое мышление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Вычислительные  способности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Слухоречевая память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Зрительная память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Словарный запас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Средний балл по успеваемости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Художественно-эстетические дисциплины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Ученик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Учёба, дисциплина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В классе его уважают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сангвиник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История , спорт компьютер математика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 anchor="b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3,8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 anchor="b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гуманитарные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низкоее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средниее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Аудиал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Визуал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богатый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  <a:cs typeface="Times New Roman"/>
                        </a:rPr>
                        <a:t>средние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3" marR="56113" marT="0" marB="0" vert="vert270">
                    <a:lnL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E50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A0D1-5689-429C-A046-D621A57F9EDB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5949B-2DB8-4F16-A9A0-347E7B374D3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54" y="46"/>
            <a:chExt cx="9244" cy="4168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54" y="46"/>
              <a:ext cx="9244" cy="416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B050"/>
                </a:gs>
              </a:gsLst>
              <a:lin ang="5400000" scaled="1"/>
            </a:gradFill>
            <a:ln w="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147" y="825"/>
              <a:ext cx="7796" cy="331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auto">
            <a:xfrm>
              <a:off x="1045" y="3665"/>
              <a:ext cx="6488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78" y="0"/>
                </a:cxn>
                <a:cxn ang="0">
                  <a:pos x="6488" y="0"/>
                </a:cxn>
                <a:cxn ang="0">
                  <a:pos x="6410" y="45"/>
                </a:cxn>
                <a:cxn ang="0">
                  <a:pos x="0" y="45"/>
                </a:cxn>
              </a:cxnLst>
              <a:rect l="0" t="0" r="r" b="b"/>
              <a:pathLst>
                <a:path w="6488" h="45">
                  <a:moveTo>
                    <a:pt x="0" y="45"/>
                  </a:moveTo>
                  <a:lnTo>
                    <a:pt x="78" y="0"/>
                  </a:lnTo>
                  <a:lnTo>
                    <a:pt x="6488" y="0"/>
                  </a:lnTo>
                  <a:lnTo>
                    <a:pt x="641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auto">
            <a:xfrm>
              <a:off x="1045" y="962"/>
              <a:ext cx="78" cy="2748"/>
            </a:xfrm>
            <a:custGeom>
              <a:avLst/>
              <a:gdLst/>
              <a:ahLst/>
              <a:cxnLst>
                <a:cxn ang="0">
                  <a:pos x="0" y="2748"/>
                </a:cxn>
                <a:cxn ang="0">
                  <a:pos x="0" y="46"/>
                </a:cxn>
                <a:cxn ang="0">
                  <a:pos x="78" y="0"/>
                </a:cxn>
                <a:cxn ang="0">
                  <a:pos x="78" y="2703"/>
                </a:cxn>
                <a:cxn ang="0">
                  <a:pos x="0" y="2748"/>
                </a:cxn>
              </a:cxnLst>
              <a:rect l="0" t="0" r="r" b="b"/>
              <a:pathLst>
                <a:path w="78" h="2748">
                  <a:moveTo>
                    <a:pt x="0" y="2748"/>
                  </a:moveTo>
                  <a:lnTo>
                    <a:pt x="0" y="46"/>
                  </a:lnTo>
                  <a:lnTo>
                    <a:pt x="78" y="0"/>
                  </a:lnTo>
                  <a:lnTo>
                    <a:pt x="78" y="2703"/>
                  </a:lnTo>
                  <a:lnTo>
                    <a:pt x="0" y="274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1123" y="962"/>
              <a:ext cx="6410" cy="270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1045" y="3665"/>
              <a:ext cx="6488" cy="4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1045" y="3396"/>
              <a:ext cx="6488" cy="4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1045" y="3128"/>
              <a:ext cx="6488" cy="4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1045" y="2853"/>
              <a:ext cx="6488" cy="4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1045" y="2585"/>
              <a:ext cx="6488" cy="4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1045" y="2310"/>
              <a:ext cx="6488" cy="5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8">
                  <a:moveTo>
                    <a:pt x="0" y="8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1045" y="2042"/>
              <a:ext cx="6488" cy="4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1045" y="1773"/>
              <a:ext cx="6488" cy="4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1045" y="1499"/>
              <a:ext cx="6488" cy="4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1045" y="1230"/>
              <a:ext cx="6488" cy="4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auto">
            <a:xfrm>
              <a:off x="1045" y="962"/>
              <a:ext cx="6488" cy="4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838" y="0"/>
                </a:cxn>
              </a:cxnLst>
              <a:rect l="0" t="0" r="r" b="b"/>
              <a:pathLst>
                <a:path w="838" h="7">
                  <a:moveTo>
                    <a:pt x="0" y="7"/>
                  </a:moveTo>
                  <a:lnTo>
                    <a:pt x="10" y="0"/>
                  </a:lnTo>
                  <a:lnTo>
                    <a:pt x="838" y="0"/>
                  </a:lnTo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1045" y="3665"/>
              <a:ext cx="6488" cy="45"/>
            </a:xfrm>
            <a:custGeom>
              <a:avLst/>
              <a:gdLst/>
              <a:ahLst/>
              <a:cxnLst>
                <a:cxn ang="0">
                  <a:pos x="6488" y="0"/>
                </a:cxn>
                <a:cxn ang="0">
                  <a:pos x="6410" y="45"/>
                </a:cxn>
                <a:cxn ang="0">
                  <a:pos x="0" y="45"/>
                </a:cxn>
                <a:cxn ang="0">
                  <a:pos x="78" y="0"/>
                </a:cxn>
                <a:cxn ang="0">
                  <a:pos x="6488" y="0"/>
                </a:cxn>
              </a:cxnLst>
              <a:rect l="0" t="0" r="r" b="b"/>
              <a:pathLst>
                <a:path w="6488" h="45">
                  <a:moveTo>
                    <a:pt x="6488" y="0"/>
                  </a:moveTo>
                  <a:lnTo>
                    <a:pt x="6410" y="45"/>
                  </a:lnTo>
                  <a:lnTo>
                    <a:pt x="0" y="45"/>
                  </a:lnTo>
                  <a:lnTo>
                    <a:pt x="78" y="0"/>
                  </a:lnTo>
                  <a:lnTo>
                    <a:pt x="6488" y="0"/>
                  </a:lnTo>
                  <a:close/>
                </a:path>
              </a:pathLst>
            </a:cu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1045" y="962"/>
              <a:ext cx="78" cy="2748"/>
            </a:xfrm>
            <a:custGeom>
              <a:avLst/>
              <a:gdLst/>
              <a:ahLst/>
              <a:cxnLst>
                <a:cxn ang="0">
                  <a:pos x="0" y="2748"/>
                </a:cxn>
                <a:cxn ang="0">
                  <a:pos x="0" y="46"/>
                </a:cxn>
                <a:cxn ang="0">
                  <a:pos x="78" y="0"/>
                </a:cxn>
                <a:cxn ang="0">
                  <a:pos x="78" y="2703"/>
                </a:cxn>
                <a:cxn ang="0">
                  <a:pos x="0" y="2748"/>
                </a:cxn>
              </a:cxnLst>
              <a:rect l="0" t="0" r="r" b="b"/>
              <a:pathLst>
                <a:path w="78" h="2748">
                  <a:moveTo>
                    <a:pt x="0" y="2748"/>
                  </a:moveTo>
                  <a:lnTo>
                    <a:pt x="0" y="46"/>
                  </a:lnTo>
                  <a:lnTo>
                    <a:pt x="78" y="0"/>
                  </a:lnTo>
                  <a:lnTo>
                    <a:pt x="78" y="2703"/>
                  </a:lnTo>
                  <a:lnTo>
                    <a:pt x="0" y="2748"/>
                  </a:lnTo>
                  <a:close/>
                </a:path>
              </a:pathLst>
            </a:custGeom>
            <a:noFill/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1123" y="962"/>
              <a:ext cx="6410" cy="2703"/>
            </a:xfrm>
            <a:prstGeom prst="rect">
              <a:avLst/>
            </a:prstGeom>
            <a:noFill/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1215" y="2055"/>
              <a:ext cx="31" cy="1642"/>
            </a:xfrm>
            <a:custGeom>
              <a:avLst/>
              <a:gdLst/>
              <a:ahLst/>
              <a:cxnLst>
                <a:cxn ang="0">
                  <a:pos x="0" y="1642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1629"/>
                </a:cxn>
                <a:cxn ang="0">
                  <a:pos x="0" y="1642"/>
                </a:cxn>
              </a:cxnLst>
              <a:rect l="0" t="0" r="r" b="b"/>
              <a:pathLst>
                <a:path w="31" h="1642">
                  <a:moveTo>
                    <a:pt x="0" y="1642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1629"/>
                  </a:lnTo>
                  <a:lnTo>
                    <a:pt x="0" y="1642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1130" y="2074"/>
              <a:ext cx="85" cy="1623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1130" y="2055"/>
              <a:ext cx="11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16" h="19">
                  <a:moveTo>
                    <a:pt x="85" y="19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1301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1215" y="1531"/>
              <a:ext cx="86" cy="2166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1215" y="1512"/>
              <a:ext cx="117" cy="19"/>
            </a:xfrm>
            <a:custGeom>
              <a:avLst/>
              <a:gdLst/>
              <a:ahLst/>
              <a:cxnLst>
                <a:cxn ang="0">
                  <a:pos x="86" y="19"/>
                </a:cxn>
                <a:cxn ang="0">
                  <a:pos x="117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6" y="19"/>
                </a:cxn>
              </a:cxnLst>
              <a:rect l="0" t="0" r="r" b="b"/>
              <a:pathLst>
                <a:path w="117" h="19">
                  <a:moveTo>
                    <a:pt x="86" y="19"/>
                  </a:moveTo>
                  <a:lnTo>
                    <a:pt x="117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6" y="19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1386" y="1355"/>
              <a:ext cx="23" cy="2342"/>
            </a:xfrm>
            <a:custGeom>
              <a:avLst/>
              <a:gdLst/>
              <a:ahLst/>
              <a:cxnLst>
                <a:cxn ang="0">
                  <a:pos x="0" y="2342"/>
                </a:cxn>
                <a:cxn ang="0">
                  <a:pos x="0" y="13"/>
                </a:cxn>
                <a:cxn ang="0">
                  <a:pos x="23" y="0"/>
                </a:cxn>
                <a:cxn ang="0">
                  <a:pos x="23" y="2329"/>
                </a:cxn>
                <a:cxn ang="0">
                  <a:pos x="0" y="2342"/>
                </a:cxn>
              </a:cxnLst>
              <a:rect l="0" t="0" r="r" b="b"/>
              <a:pathLst>
                <a:path w="23" h="2342">
                  <a:moveTo>
                    <a:pt x="0" y="2342"/>
                  </a:moveTo>
                  <a:lnTo>
                    <a:pt x="0" y="13"/>
                  </a:lnTo>
                  <a:lnTo>
                    <a:pt x="23" y="0"/>
                  </a:lnTo>
                  <a:lnTo>
                    <a:pt x="23" y="2329"/>
                  </a:lnTo>
                  <a:lnTo>
                    <a:pt x="0" y="2342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1301" y="1368"/>
              <a:ext cx="85" cy="2329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auto">
            <a:xfrm>
              <a:off x="1301" y="1355"/>
              <a:ext cx="108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08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08" h="13">
                  <a:moveTo>
                    <a:pt x="85" y="13"/>
                  </a:moveTo>
                  <a:lnTo>
                    <a:pt x="108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auto">
            <a:xfrm>
              <a:off x="1595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8" name="Rectangle 32"/>
            <p:cNvSpPr>
              <a:spLocks noChangeArrowheads="1"/>
            </p:cNvSpPr>
            <p:nvPr/>
          </p:nvSpPr>
          <p:spPr bwMode="auto">
            <a:xfrm>
              <a:off x="1510" y="1531"/>
              <a:ext cx="85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auto">
            <a:xfrm>
              <a:off x="1510" y="1512"/>
              <a:ext cx="11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16" h="19">
                  <a:moveTo>
                    <a:pt x="85" y="19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1680" y="1512"/>
              <a:ext cx="23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23" y="0"/>
                </a:cxn>
                <a:cxn ang="0">
                  <a:pos x="23" y="2172"/>
                </a:cxn>
                <a:cxn ang="0">
                  <a:pos x="0" y="2185"/>
                </a:cxn>
              </a:cxnLst>
              <a:rect l="0" t="0" r="r" b="b"/>
              <a:pathLst>
                <a:path w="23" h="2185">
                  <a:moveTo>
                    <a:pt x="0" y="2185"/>
                  </a:moveTo>
                  <a:lnTo>
                    <a:pt x="0" y="19"/>
                  </a:lnTo>
                  <a:lnTo>
                    <a:pt x="23" y="0"/>
                  </a:lnTo>
                  <a:lnTo>
                    <a:pt x="23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1" name="Rectangle 35"/>
            <p:cNvSpPr>
              <a:spLocks noChangeArrowheads="1"/>
            </p:cNvSpPr>
            <p:nvPr/>
          </p:nvSpPr>
          <p:spPr bwMode="auto">
            <a:xfrm>
              <a:off x="1595" y="1531"/>
              <a:ext cx="85" cy="2166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1595" y="1512"/>
              <a:ext cx="108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08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08" h="19">
                  <a:moveTo>
                    <a:pt x="85" y="19"/>
                  </a:moveTo>
                  <a:lnTo>
                    <a:pt x="108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1757" y="1407"/>
              <a:ext cx="31" cy="2290"/>
            </a:xfrm>
            <a:custGeom>
              <a:avLst/>
              <a:gdLst/>
              <a:ahLst/>
              <a:cxnLst>
                <a:cxn ang="0">
                  <a:pos x="0" y="2290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77"/>
                </a:cxn>
                <a:cxn ang="0">
                  <a:pos x="0" y="2290"/>
                </a:cxn>
              </a:cxnLst>
              <a:rect l="0" t="0" r="r" b="b"/>
              <a:pathLst>
                <a:path w="31" h="2290">
                  <a:moveTo>
                    <a:pt x="0" y="2290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77"/>
                  </a:lnTo>
                  <a:lnTo>
                    <a:pt x="0" y="2290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4" name="Rectangle 38"/>
            <p:cNvSpPr>
              <a:spLocks noChangeArrowheads="1"/>
            </p:cNvSpPr>
            <p:nvPr/>
          </p:nvSpPr>
          <p:spPr bwMode="auto">
            <a:xfrm>
              <a:off x="1680" y="1427"/>
              <a:ext cx="77" cy="2270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1680" y="1407"/>
              <a:ext cx="108" cy="20"/>
            </a:xfrm>
            <a:custGeom>
              <a:avLst/>
              <a:gdLst/>
              <a:ahLst/>
              <a:cxnLst>
                <a:cxn ang="0">
                  <a:pos x="77" y="20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20"/>
                </a:cxn>
                <a:cxn ang="0">
                  <a:pos x="77" y="20"/>
                </a:cxn>
              </a:cxnLst>
              <a:rect l="0" t="0" r="r" b="b"/>
              <a:pathLst>
                <a:path w="108" h="20">
                  <a:moveTo>
                    <a:pt x="77" y="20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20"/>
                  </a:lnTo>
                  <a:lnTo>
                    <a:pt x="77" y="20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auto">
            <a:xfrm>
              <a:off x="1974" y="975"/>
              <a:ext cx="23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23" y="0"/>
                </a:cxn>
                <a:cxn ang="0">
                  <a:pos x="23" y="2709"/>
                </a:cxn>
                <a:cxn ang="0">
                  <a:pos x="0" y="2722"/>
                </a:cxn>
              </a:cxnLst>
              <a:rect l="0" t="0" r="r" b="b"/>
              <a:pathLst>
                <a:path w="23" h="2722">
                  <a:moveTo>
                    <a:pt x="0" y="2722"/>
                  </a:moveTo>
                  <a:lnTo>
                    <a:pt x="0" y="13"/>
                  </a:lnTo>
                  <a:lnTo>
                    <a:pt x="23" y="0"/>
                  </a:lnTo>
                  <a:lnTo>
                    <a:pt x="23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7" name="Rectangle 41"/>
            <p:cNvSpPr>
              <a:spLocks noChangeArrowheads="1"/>
            </p:cNvSpPr>
            <p:nvPr/>
          </p:nvSpPr>
          <p:spPr bwMode="auto">
            <a:xfrm>
              <a:off x="1889" y="988"/>
              <a:ext cx="85" cy="2709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1889" y="975"/>
              <a:ext cx="108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08" h="13">
                  <a:moveTo>
                    <a:pt x="85" y="13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2052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0" name="Rectangle 44"/>
            <p:cNvSpPr>
              <a:spLocks noChangeArrowheads="1"/>
            </p:cNvSpPr>
            <p:nvPr/>
          </p:nvSpPr>
          <p:spPr bwMode="auto">
            <a:xfrm>
              <a:off x="1974" y="988"/>
              <a:ext cx="78" cy="2709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1974" y="975"/>
              <a:ext cx="109" cy="13"/>
            </a:xfrm>
            <a:custGeom>
              <a:avLst/>
              <a:gdLst/>
              <a:ahLst/>
              <a:cxnLst>
                <a:cxn ang="0">
                  <a:pos x="78" y="13"/>
                </a:cxn>
                <a:cxn ang="0">
                  <a:pos x="109" y="0"/>
                </a:cxn>
                <a:cxn ang="0">
                  <a:pos x="23" y="0"/>
                </a:cxn>
                <a:cxn ang="0">
                  <a:pos x="0" y="13"/>
                </a:cxn>
                <a:cxn ang="0">
                  <a:pos x="78" y="13"/>
                </a:cxn>
              </a:cxnLst>
              <a:rect l="0" t="0" r="r" b="b"/>
              <a:pathLst>
                <a:path w="109" h="13">
                  <a:moveTo>
                    <a:pt x="78" y="13"/>
                  </a:moveTo>
                  <a:lnTo>
                    <a:pt x="109" y="0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2137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3" name="Rectangle 47"/>
            <p:cNvSpPr>
              <a:spLocks noChangeArrowheads="1"/>
            </p:cNvSpPr>
            <p:nvPr/>
          </p:nvSpPr>
          <p:spPr bwMode="auto">
            <a:xfrm>
              <a:off x="2052" y="988"/>
              <a:ext cx="85" cy="2709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2052" y="97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2346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6" name="Rectangle 50"/>
            <p:cNvSpPr>
              <a:spLocks noChangeArrowheads="1"/>
            </p:cNvSpPr>
            <p:nvPr/>
          </p:nvSpPr>
          <p:spPr bwMode="auto">
            <a:xfrm>
              <a:off x="2261" y="1531"/>
              <a:ext cx="85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2261" y="1512"/>
              <a:ext cx="11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16" h="19">
                  <a:moveTo>
                    <a:pt x="85" y="19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auto">
            <a:xfrm>
              <a:off x="2431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9" name="Rectangle 53"/>
            <p:cNvSpPr>
              <a:spLocks noChangeArrowheads="1"/>
            </p:cNvSpPr>
            <p:nvPr/>
          </p:nvSpPr>
          <p:spPr bwMode="auto">
            <a:xfrm>
              <a:off x="2346" y="1531"/>
              <a:ext cx="85" cy="2166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2346" y="1512"/>
              <a:ext cx="11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16" h="19">
                  <a:moveTo>
                    <a:pt x="85" y="19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2516" y="1407"/>
              <a:ext cx="31" cy="2290"/>
            </a:xfrm>
            <a:custGeom>
              <a:avLst/>
              <a:gdLst/>
              <a:ahLst/>
              <a:cxnLst>
                <a:cxn ang="0">
                  <a:pos x="0" y="2290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77"/>
                </a:cxn>
                <a:cxn ang="0">
                  <a:pos x="0" y="2290"/>
                </a:cxn>
              </a:cxnLst>
              <a:rect l="0" t="0" r="r" b="b"/>
              <a:pathLst>
                <a:path w="31" h="2290">
                  <a:moveTo>
                    <a:pt x="0" y="2290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77"/>
                  </a:lnTo>
                  <a:lnTo>
                    <a:pt x="0" y="2290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2" name="Rectangle 56"/>
            <p:cNvSpPr>
              <a:spLocks noChangeArrowheads="1"/>
            </p:cNvSpPr>
            <p:nvPr/>
          </p:nvSpPr>
          <p:spPr bwMode="auto">
            <a:xfrm>
              <a:off x="2431" y="1427"/>
              <a:ext cx="85" cy="2270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2431" y="1407"/>
              <a:ext cx="116" cy="2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5" y="20"/>
                </a:cxn>
              </a:cxnLst>
              <a:rect l="0" t="0" r="r" b="b"/>
              <a:pathLst>
                <a:path w="116" h="20">
                  <a:moveTo>
                    <a:pt x="85" y="20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2725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5" name="Rectangle 59"/>
            <p:cNvSpPr>
              <a:spLocks noChangeArrowheads="1"/>
            </p:cNvSpPr>
            <p:nvPr/>
          </p:nvSpPr>
          <p:spPr bwMode="auto">
            <a:xfrm>
              <a:off x="2640" y="1531"/>
              <a:ext cx="85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2640" y="1512"/>
              <a:ext cx="11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16" h="19">
                  <a:moveTo>
                    <a:pt x="85" y="19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2810" y="1512"/>
              <a:ext cx="24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24" y="0"/>
                </a:cxn>
                <a:cxn ang="0">
                  <a:pos x="24" y="2172"/>
                </a:cxn>
                <a:cxn ang="0">
                  <a:pos x="0" y="2185"/>
                </a:cxn>
              </a:cxnLst>
              <a:rect l="0" t="0" r="r" b="b"/>
              <a:pathLst>
                <a:path w="24" h="2185">
                  <a:moveTo>
                    <a:pt x="0" y="2185"/>
                  </a:moveTo>
                  <a:lnTo>
                    <a:pt x="0" y="19"/>
                  </a:lnTo>
                  <a:lnTo>
                    <a:pt x="24" y="0"/>
                  </a:lnTo>
                  <a:lnTo>
                    <a:pt x="24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8" name="Rectangle 62"/>
            <p:cNvSpPr>
              <a:spLocks noChangeArrowheads="1"/>
            </p:cNvSpPr>
            <p:nvPr/>
          </p:nvSpPr>
          <p:spPr bwMode="auto">
            <a:xfrm>
              <a:off x="2725" y="1531"/>
              <a:ext cx="85" cy="2166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auto">
            <a:xfrm>
              <a:off x="2725" y="1512"/>
              <a:ext cx="109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09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09" h="19">
                  <a:moveTo>
                    <a:pt x="85" y="19"/>
                  </a:moveTo>
                  <a:lnTo>
                    <a:pt x="109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2895" y="1459"/>
              <a:ext cx="24" cy="2238"/>
            </a:xfrm>
            <a:custGeom>
              <a:avLst/>
              <a:gdLst/>
              <a:ahLst/>
              <a:cxnLst>
                <a:cxn ang="0">
                  <a:pos x="0" y="2238"/>
                </a:cxn>
                <a:cxn ang="0">
                  <a:pos x="0" y="20"/>
                </a:cxn>
                <a:cxn ang="0">
                  <a:pos x="24" y="0"/>
                </a:cxn>
                <a:cxn ang="0">
                  <a:pos x="24" y="2225"/>
                </a:cxn>
                <a:cxn ang="0">
                  <a:pos x="0" y="2238"/>
                </a:cxn>
              </a:cxnLst>
              <a:rect l="0" t="0" r="r" b="b"/>
              <a:pathLst>
                <a:path w="24" h="2238">
                  <a:moveTo>
                    <a:pt x="0" y="2238"/>
                  </a:moveTo>
                  <a:lnTo>
                    <a:pt x="0" y="20"/>
                  </a:lnTo>
                  <a:lnTo>
                    <a:pt x="24" y="0"/>
                  </a:lnTo>
                  <a:lnTo>
                    <a:pt x="24" y="2225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1" name="Rectangle 65"/>
            <p:cNvSpPr>
              <a:spLocks noChangeArrowheads="1"/>
            </p:cNvSpPr>
            <p:nvPr/>
          </p:nvSpPr>
          <p:spPr bwMode="auto">
            <a:xfrm>
              <a:off x="2810" y="1479"/>
              <a:ext cx="85" cy="2218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2810" y="1459"/>
              <a:ext cx="109" cy="2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109" y="0"/>
                </a:cxn>
                <a:cxn ang="0">
                  <a:pos x="24" y="0"/>
                </a:cxn>
                <a:cxn ang="0">
                  <a:pos x="0" y="20"/>
                </a:cxn>
                <a:cxn ang="0">
                  <a:pos x="85" y="20"/>
                </a:cxn>
              </a:cxnLst>
              <a:rect l="0" t="0" r="r" b="b"/>
              <a:pathLst>
                <a:path w="109" h="20">
                  <a:moveTo>
                    <a:pt x="85" y="20"/>
                  </a:moveTo>
                  <a:lnTo>
                    <a:pt x="109" y="0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3104" y="975"/>
              <a:ext cx="24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24" y="0"/>
                </a:cxn>
                <a:cxn ang="0">
                  <a:pos x="24" y="2709"/>
                </a:cxn>
                <a:cxn ang="0">
                  <a:pos x="0" y="2722"/>
                </a:cxn>
              </a:cxnLst>
              <a:rect l="0" t="0" r="r" b="b"/>
              <a:pathLst>
                <a:path w="24" h="2722">
                  <a:moveTo>
                    <a:pt x="0" y="2722"/>
                  </a:moveTo>
                  <a:lnTo>
                    <a:pt x="0" y="13"/>
                  </a:lnTo>
                  <a:lnTo>
                    <a:pt x="24" y="0"/>
                  </a:lnTo>
                  <a:lnTo>
                    <a:pt x="24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4" name="Rectangle 68"/>
            <p:cNvSpPr>
              <a:spLocks noChangeArrowheads="1"/>
            </p:cNvSpPr>
            <p:nvPr/>
          </p:nvSpPr>
          <p:spPr bwMode="auto">
            <a:xfrm>
              <a:off x="3019" y="988"/>
              <a:ext cx="85" cy="2709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auto">
            <a:xfrm>
              <a:off x="3019" y="975"/>
              <a:ext cx="109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09" y="0"/>
                </a:cxn>
                <a:cxn ang="0">
                  <a:pos x="24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09" h="13">
                  <a:moveTo>
                    <a:pt x="85" y="13"/>
                  </a:moveTo>
                  <a:lnTo>
                    <a:pt x="109" y="0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3182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7" name="Rectangle 71"/>
            <p:cNvSpPr>
              <a:spLocks noChangeArrowheads="1"/>
            </p:cNvSpPr>
            <p:nvPr/>
          </p:nvSpPr>
          <p:spPr bwMode="auto">
            <a:xfrm>
              <a:off x="3104" y="988"/>
              <a:ext cx="78" cy="2709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3104" y="975"/>
              <a:ext cx="109" cy="13"/>
            </a:xfrm>
            <a:custGeom>
              <a:avLst/>
              <a:gdLst/>
              <a:ahLst/>
              <a:cxnLst>
                <a:cxn ang="0">
                  <a:pos x="78" y="13"/>
                </a:cxn>
                <a:cxn ang="0">
                  <a:pos x="109" y="0"/>
                </a:cxn>
                <a:cxn ang="0">
                  <a:pos x="24" y="0"/>
                </a:cxn>
                <a:cxn ang="0">
                  <a:pos x="0" y="13"/>
                </a:cxn>
                <a:cxn ang="0">
                  <a:pos x="78" y="13"/>
                </a:cxn>
              </a:cxnLst>
              <a:rect l="0" t="0" r="r" b="b"/>
              <a:pathLst>
                <a:path w="109" h="13">
                  <a:moveTo>
                    <a:pt x="78" y="13"/>
                  </a:moveTo>
                  <a:lnTo>
                    <a:pt x="109" y="0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09" name="Freeform 73"/>
            <p:cNvSpPr>
              <a:spLocks/>
            </p:cNvSpPr>
            <p:nvPr/>
          </p:nvSpPr>
          <p:spPr bwMode="auto">
            <a:xfrm>
              <a:off x="3267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0" name="Rectangle 74"/>
            <p:cNvSpPr>
              <a:spLocks noChangeArrowheads="1"/>
            </p:cNvSpPr>
            <p:nvPr/>
          </p:nvSpPr>
          <p:spPr bwMode="auto">
            <a:xfrm>
              <a:off x="3182" y="988"/>
              <a:ext cx="85" cy="2709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1" name="Freeform 75"/>
            <p:cNvSpPr>
              <a:spLocks/>
            </p:cNvSpPr>
            <p:nvPr/>
          </p:nvSpPr>
          <p:spPr bwMode="auto">
            <a:xfrm>
              <a:off x="3182" y="97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2" name="Freeform 76"/>
            <p:cNvSpPr>
              <a:spLocks/>
            </p:cNvSpPr>
            <p:nvPr/>
          </p:nvSpPr>
          <p:spPr bwMode="auto">
            <a:xfrm>
              <a:off x="3476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3" name="Rectangle 77"/>
            <p:cNvSpPr>
              <a:spLocks noChangeArrowheads="1"/>
            </p:cNvSpPr>
            <p:nvPr/>
          </p:nvSpPr>
          <p:spPr bwMode="auto">
            <a:xfrm>
              <a:off x="3399" y="1531"/>
              <a:ext cx="77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4" name="Freeform 78"/>
            <p:cNvSpPr>
              <a:spLocks/>
            </p:cNvSpPr>
            <p:nvPr/>
          </p:nvSpPr>
          <p:spPr bwMode="auto">
            <a:xfrm>
              <a:off x="3399" y="1512"/>
              <a:ext cx="108" cy="19"/>
            </a:xfrm>
            <a:custGeom>
              <a:avLst/>
              <a:gdLst/>
              <a:ahLst/>
              <a:cxnLst>
                <a:cxn ang="0">
                  <a:pos x="77" y="19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19"/>
                </a:cxn>
                <a:cxn ang="0">
                  <a:pos x="77" y="19"/>
                </a:cxn>
              </a:cxnLst>
              <a:rect l="0" t="0" r="r" b="b"/>
              <a:pathLst>
                <a:path w="108" h="19">
                  <a:moveTo>
                    <a:pt x="77" y="19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77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5" name="Freeform 79"/>
            <p:cNvSpPr>
              <a:spLocks/>
            </p:cNvSpPr>
            <p:nvPr/>
          </p:nvSpPr>
          <p:spPr bwMode="auto">
            <a:xfrm>
              <a:off x="3561" y="1459"/>
              <a:ext cx="31" cy="2238"/>
            </a:xfrm>
            <a:custGeom>
              <a:avLst/>
              <a:gdLst/>
              <a:ahLst/>
              <a:cxnLst>
                <a:cxn ang="0">
                  <a:pos x="0" y="2238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25"/>
                </a:cxn>
                <a:cxn ang="0">
                  <a:pos x="0" y="2238"/>
                </a:cxn>
              </a:cxnLst>
              <a:rect l="0" t="0" r="r" b="b"/>
              <a:pathLst>
                <a:path w="31" h="2238">
                  <a:moveTo>
                    <a:pt x="0" y="2238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25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6" name="Rectangle 80"/>
            <p:cNvSpPr>
              <a:spLocks noChangeArrowheads="1"/>
            </p:cNvSpPr>
            <p:nvPr/>
          </p:nvSpPr>
          <p:spPr bwMode="auto">
            <a:xfrm>
              <a:off x="3476" y="1479"/>
              <a:ext cx="85" cy="2218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auto">
            <a:xfrm>
              <a:off x="3476" y="1459"/>
              <a:ext cx="116" cy="2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5" y="20"/>
                </a:cxn>
              </a:cxnLst>
              <a:rect l="0" t="0" r="r" b="b"/>
              <a:pathLst>
                <a:path w="116" h="20">
                  <a:moveTo>
                    <a:pt x="85" y="20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8" name="Freeform 82"/>
            <p:cNvSpPr>
              <a:spLocks/>
            </p:cNvSpPr>
            <p:nvPr/>
          </p:nvSpPr>
          <p:spPr bwMode="auto">
            <a:xfrm>
              <a:off x="3646" y="1407"/>
              <a:ext cx="31" cy="2290"/>
            </a:xfrm>
            <a:custGeom>
              <a:avLst/>
              <a:gdLst/>
              <a:ahLst/>
              <a:cxnLst>
                <a:cxn ang="0">
                  <a:pos x="0" y="2290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77"/>
                </a:cxn>
                <a:cxn ang="0">
                  <a:pos x="0" y="2290"/>
                </a:cxn>
              </a:cxnLst>
              <a:rect l="0" t="0" r="r" b="b"/>
              <a:pathLst>
                <a:path w="31" h="2290">
                  <a:moveTo>
                    <a:pt x="0" y="2290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77"/>
                  </a:lnTo>
                  <a:lnTo>
                    <a:pt x="0" y="2290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19" name="Rectangle 83"/>
            <p:cNvSpPr>
              <a:spLocks noChangeArrowheads="1"/>
            </p:cNvSpPr>
            <p:nvPr/>
          </p:nvSpPr>
          <p:spPr bwMode="auto">
            <a:xfrm>
              <a:off x="3561" y="1427"/>
              <a:ext cx="85" cy="2270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0" name="Freeform 84"/>
            <p:cNvSpPr>
              <a:spLocks/>
            </p:cNvSpPr>
            <p:nvPr/>
          </p:nvSpPr>
          <p:spPr bwMode="auto">
            <a:xfrm>
              <a:off x="3561" y="1407"/>
              <a:ext cx="116" cy="2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5" y="20"/>
                </a:cxn>
              </a:cxnLst>
              <a:rect l="0" t="0" r="r" b="b"/>
              <a:pathLst>
                <a:path w="116" h="20">
                  <a:moveTo>
                    <a:pt x="85" y="20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auto">
            <a:xfrm>
              <a:off x="3855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2" name="Rectangle 86"/>
            <p:cNvSpPr>
              <a:spLocks noChangeArrowheads="1"/>
            </p:cNvSpPr>
            <p:nvPr/>
          </p:nvSpPr>
          <p:spPr bwMode="auto">
            <a:xfrm>
              <a:off x="3770" y="1531"/>
              <a:ext cx="85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3" name="Freeform 87"/>
            <p:cNvSpPr>
              <a:spLocks/>
            </p:cNvSpPr>
            <p:nvPr/>
          </p:nvSpPr>
          <p:spPr bwMode="auto">
            <a:xfrm>
              <a:off x="3770" y="1512"/>
              <a:ext cx="11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16" h="19">
                  <a:moveTo>
                    <a:pt x="85" y="19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4" name="Freeform 88"/>
            <p:cNvSpPr>
              <a:spLocks/>
            </p:cNvSpPr>
            <p:nvPr/>
          </p:nvSpPr>
          <p:spPr bwMode="auto">
            <a:xfrm>
              <a:off x="3941" y="1459"/>
              <a:ext cx="31" cy="2238"/>
            </a:xfrm>
            <a:custGeom>
              <a:avLst/>
              <a:gdLst/>
              <a:ahLst/>
              <a:cxnLst>
                <a:cxn ang="0">
                  <a:pos x="0" y="2238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25"/>
                </a:cxn>
                <a:cxn ang="0">
                  <a:pos x="0" y="2238"/>
                </a:cxn>
              </a:cxnLst>
              <a:rect l="0" t="0" r="r" b="b"/>
              <a:pathLst>
                <a:path w="31" h="2238">
                  <a:moveTo>
                    <a:pt x="0" y="2238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25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5" name="Rectangle 89"/>
            <p:cNvSpPr>
              <a:spLocks noChangeArrowheads="1"/>
            </p:cNvSpPr>
            <p:nvPr/>
          </p:nvSpPr>
          <p:spPr bwMode="auto">
            <a:xfrm>
              <a:off x="3855" y="1479"/>
              <a:ext cx="86" cy="2218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6" name="Freeform 90"/>
            <p:cNvSpPr>
              <a:spLocks/>
            </p:cNvSpPr>
            <p:nvPr/>
          </p:nvSpPr>
          <p:spPr bwMode="auto">
            <a:xfrm>
              <a:off x="3855" y="1459"/>
              <a:ext cx="117" cy="20"/>
            </a:xfrm>
            <a:custGeom>
              <a:avLst/>
              <a:gdLst/>
              <a:ahLst/>
              <a:cxnLst>
                <a:cxn ang="0">
                  <a:pos x="86" y="20"/>
                </a:cxn>
                <a:cxn ang="0">
                  <a:pos x="117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6" y="20"/>
                </a:cxn>
              </a:cxnLst>
              <a:rect l="0" t="0" r="r" b="b"/>
              <a:pathLst>
                <a:path w="117" h="20">
                  <a:moveTo>
                    <a:pt x="86" y="20"/>
                  </a:moveTo>
                  <a:lnTo>
                    <a:pt x="117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7" name="Freeform 91"/>
            <p:cNvSpPr>
              <a:spLocks/>
            </p:cNvSpPr>
            <p:nvPr/>
          </p:nvSpPr>
          <p:spPr bwMode="auto">
            <a:xfrm>
              <a:off x="4026" y="1243"/>
              <a:ext cx="23" cy="2454"/>
            </a:xfrm>
            <a:custGeom>
              <a:avLst/>
              <a:gdLst/>
              <a:ahLst/>
              <a:cxnLst>
                <a:cxn ang="0">
                  <a:pos x="0" y="2454"/>
                </a:cxn>
                <a:cxn ang="0">
                  <a:pos x="0" y="20"/>
                </a:cxn>
                <a:cxn ang="0">
                  <a:pos x="23" y="0"/>
                </a:cxn>
                <a:cxn ang="0">
                  <a:pos x="23" y="2441"/>
                </a:cxn>
                <a:cxn ang="0">
                  <a:pos x="0" y="2454"/>
                </a:cxn>
              </a:cxnLst>
              <a:rect l="0" t="0" r="r" b="b"/>
              <a:pathLst>
                <a:path w="23" h="2454">
                  <a:moveTo>
                    <a:pt x="0" y="2454"/>
                  </a:moveTo>
                  <a:lnTo>
                    <a:pt x="0" y="20"/>
                  </a:lnTo>
                  <a:lnTo>
                    <a:pt x="23" y="0"/>
                  </a:lnTo>
                  <a:lnTo>
                    <a:pt x="23" y="2441"/>
                  </a:lnTo>
                  <a:lnTo>
                    <a:pt x="0" y="2454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8" name="Rectangle 92"/>
            <p:cNvSpPr>
              <a:spLocks noChangeArrowheads="1"/>
            </p:cNvSpPr>
            <p:nvPr/>
          </p:nvSpPr>
          <p:spPr bwMode="auto">
            <a:xfrm>
              <a:off x="3941" y="1263"/>
              <a:ext cx="85" cy="2434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29" name="Freeform 93"/>
            <p:cNvSpPr>
              <a:spLocks/>
            </p:cNvSpPr>
            <p:nvPr/>
          </p:nvSpPr>
          <p:spPr bwMode="auto">
            <a:xfrm>
              <a:off x="3941" y="1243"/>
              <a:ext cx="108" cy="2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108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5" y="20"/>
                </a:cxn>
              </a:cxnLst>
              <a:rect l="0" t="0" r="r" b="b"/>
              <a:pathLst>
                <a:path w="108" h="20">
                  <a:moveTo>
                    <a:pt x="85" y="20"/>
                  </a:moveTo>
                  <a:lnTo>
                    <a:pt x="108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0" name="Freeform 94"/>
            <p:cNvSpPr>
              <a:spLocks/>
            </p:cNvSpPr>
            <p:nvPr/>
          </p:nvSpPr>
          <p:spPr bwMode="auto">
            <a:xfrm>
              <a:off x="4235" y="1512"/>
              <a:ext cx="23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23" y="0"/>
                </a:cxn>
                <a:cxn ang="0">
                  <a:pos x="23" y="2172"/>
                </a:cxn>
                <a:cxn ang="0">
                  <a:pos x="0" y="2185"/>
                </a:cxn>
              </a:cxnLst>
              <a:rect l="0" t="0" r="r" b="b"/>
              <a:pathLst>
                <a:path w="23" h="2185">
                  <a:moveTo>
                    <a:pt x="0" y="2185"/>
                  </a:moveTo>
                  <a:lnTo>
                    <a:pt x="0" y="19"/>
                  </a:lnTo>
                  <a:lnTo>
                    <a:pt x="23" y="0"/>
                  </a:lnTo>
                  <a:lnTo>
                    <a:pt x="23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1" name="Rectangle 95"/>
            <p:cNvSpPr>
              <a:spLocks noChangeArrowheads="1"/>
            </p:cNvSpPr>
            <p:nvPr/>
          </p:nvSpPr>
          <p:spPr bwMode="auto">
            <a:xfrm>
              <a:off x="4150" y="1531"/>
              <a:ext cx="85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2" name="Freeform 96"/>
            <p:cNvSpPr>
              <a:spLocks/>
            </p:cNvSpPr>
            <p:nvPr/>
          </p:nvSpPr>
          <p:spPr bwMode="auto">
            <a:xfrm>
              <a:off x="4150" y="1512"/>
              <a:ext cx="108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08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08" h="19">
                  <a:moveTo>
                    <a:pt x="85" y="19"/>
                  </a:moveTo>
                  <a:lnTo>
                    <a:pt x="108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3" name="Freeform 97"/>
            <p:cNvSpPr>
              <a:spLocks/>
            </p:cNvSpPr>
            <p:nvPr/>
          </p:nvSpPr>
          <p:spPr bwMode="auto">
            <a:xfrm>
              <a:off x="4320" y="1459"/>
              <a:ext cx="23" cy="2238"/>
            </a:xfrm>
            <a:custGeom>
              <a:avLst/>
              <a:gdLst/>
              <a:ahLst/>
              <a:cxnLst>
                <a:cxn ang="0">
                  <a:pos x="0" y="2238"/>
                </a:cxn>
                <a:cxn ang="0">
                  <a:pos x="0" y="20"/>
                </a:cxn>
                <a:cxn ang="0">
                  <a:pos x="23" y="0"/>
                </a:cxn>
                <a:cxn ang="0">
                  <a:pos x="23" y="2225"/>
                </a:cxn>
                <a:cxn ang="0">
                  <a:pos x="0" y="2238"/>
                </a:cxn>
              </a:cxnLst>
              <a:rect l="0" t="0" r="r" b="b"/>
              <a:pathLst>
                <a:path w="23" h="2238">
                  <a:moveTo>
                    <a:pt x="0" y="2238"/>
                  </a:moveTo>
                  <a:lnTo>
                    <a:pt x="0" y="20"/>
                  </a:lnTo>
                  <a:lnTo>
                    <a:pt x="23" y="0"/>
                  </a:lnTo>
                  <a:lnTo>
                    <a:pt x="23" y="2225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4" name="Rectangle 98"/>
            <p:cNvSpPr>
              <a:spLocks noChangeArrowheads="1"/>
            </p:cNvSpPr>
            <p:nvPr/>
          </p:nvSpPr>
          <p:spPr bwMode="auto">
            <a:xfrm>
              <a:off x="4235" y="1479"/>
              <a:ext cx="85" cy="2218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5" name="Freeform 99"/>
            <p:cNvSpPr>
              <a:spLocks/>
            </p:cNvSpPr>
            <p:nvPr/>
          </p:nvSpPr>
          <p:spPr bwMode="auto">
            <a:xfrm>
              <a:off x="4235" y="1459"/>
              <a:ext cx="108" cy="2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20"/>
                </a:cxn>
                <a:cxn ang="0">
                  <a:pos x="85" y="20"/>
                </a:cxn>
              </a:cxnLst>
              <a:rect l="0" t="0" r="r" b="b"/>
              <a:pathLst>
                <a:path w="108" h="20">
                  <a:moveTo>
                    <a:pt x="85" y="20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2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6" name="Freeform 100"/>
            <p:cNvSpPr>
              <a:spLocks/>
            </p:cNvSpPr>
            <p:nvPr/>
          </p:nvSpPr>
          <p:spPr bwMode="auto">
            <a:xfrm>
              <a:off x="4397" y="1407"/>
              <a:ext cx="31" cy="2290"/>
            </a:xfrm>
            <a:custGeom>
              <a:avLst/>
              <a:gdLst/>
              <a:ahLst/>
              <a:cxnLst>
                <a:cxn ang="0">
                  <a:pos x="0" y="2290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77"/>
                </a:cxn>
                <a:cxn ang="0">
                  <a:pos x="0" y="2290"/>
                </a:cxn>
              </a:cxnLst>
              <a:rect l="0" t="0" r="r" b="b"/>
              <a:pathLst>
                <a:path w="31" h="2290">
                  <a:moveTo>
                    <a:pt x="0" y="2290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77"/>
                  </a:lnTo>
                  <a:lnTo>
                    <a:pt x="0" y="2290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7" name="Rectangle 101"/>
            <p:cNvSpPr>
              <a:spLocks noChangeArrowheads="1"/>
            </p:cNvSpPr>
            <p:nvPr/>
          </p:nvSpPr>
          <p:spPr bwMode="auto">
            <a:xfrm>
              <a:off x="4320" y="1427"/>
              <a:ext cx="77" cy="2270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8" name="Freeform 102"/>
            <p:cNvSpPr>
              <a:spLocks/>
            </p:cNvSpPr>
            <p:nvPr/>
          </p:nvSpPr>
          <p:spPr bwMode="auto">
            <a:xfrm>
              <a:off x="4320" y="1407"/>
              <a:ext cx="108" cy="20"/>
            </a:xfrm>
            <a:custGeom>
              <a:avLst/>
              <a:gdLst/>
              <a:ahLst/>
              <a:cxnLst>
                <a:cxn ang="0">
                  <a:pos x="77" y="20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20"/>
                </a:cxn>
                <a:cxn ang="0">
                  <a:pos x="77" y="20"/>
                </a:cxn>
              </a:cxnLst>
              <a:rect l="0" t="0" r="r" b="b"/>
              <a:pathLst>
                <a:path w="108" h="20">
                  <a:moveTo>
                    <a:pt x="77" y="20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20"/>
                  </a:lnTo>
                  <a:lnTo>
                    <a:pt x="77" y="20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39" name="Freeform 103"/>
            <p:cNvSpPr>
              <a:spLocks/>
            </p:cNvSpPr>
            <p:nvPr/>
          </p:nvSpPr>
          <p:spPr bwMode="auto">
            <a:xfrm>
              <a:off x="4606" y="1459"/>
              <a:ext cx="31" cy="2238"/>
            </a:xfrm>
            <a:custGeom>
              <a:avLst/>
              <a:gdLst/>
              <a:ahLst/>
              <a:cxnLst>
                <a:cxn ang="0">
                  <a:pos x="0" y="2238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25"/>
                </a:cxn>
                <a:cxn ang="0">
                  <a:pos x="0" y="2238"/>
                </a:cxn>
              </a:cxnLst>
              <a:rect l="0" t="0" r="r" b="b"/>
              <a:pathLst>
                <a:path w="31" h="2238">
                  <a:moveTo>
                    <a:pt x="0" y="2238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25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0" name="Rectangle 104"/>
            <p:cNvSpPr>
              <a:spLocks noChangeArrowheads="1"/>
            </p:cNvSpPr>
            <p:nvPr/>
          </p:nvSpPr>
          <p:spPr bwMode="auto">
            <a:xfrm>
              <a:off x="4529" y="1479"/>
              <a:ext cx="77" cy="2218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1" name="Freeform 105"/>
            <p:cNvSpPr>
              <a:spLocks/>
            </p:cNvSpPr>
            <p:nvPr/>
          </p:nvSpPr>
          <p:spPr bwMode="auto">
            <a:xfrm>
              <a:off x="4529" y="1459"/>
              <a:ext cx="108" cy="20"/>
            </a:xfrm>
            <a:custGeom>
              <a:avLst/>
              <a:gdLst/>
              <a:ahLst/>
              <a:cxnLst>
                <a:cxn ang="0">
                  <a:pos x="77" y="20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20"/>
                </a:cxn>
                <a:cxn ang="0">
                  <a:pos x="77" y="20"/>
                </a:cxn>
              </a:cxnLst>
              <a:rect l="0" t="0" r="r" b="b"/>
              <a:pathLst>
                <a:path w="108" h="20">
                  <a:moveTo>
                    <a:pt x="77" y="20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20"/>
                  </a:lnTo>
                  <a:lnTo>
                    <a:pt x="77" y="20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2" name="Freeform 106"/>
            <p:cNvSpPr>
              <a:spLocks/>
            </p:cNvSpPr>
            <p:nvPr/>
          </p:nvSpPr>
          <p:spPr bwMode="auto">
            <a:xfrm>
              <a:off x="4692" y="1407"/>
              <a:ext cx="31" cy="2290"/>
            </a:xfrm>
            <a:custGeom>
              <a:avLst/>
              <a:gdLst/>
              <a:ahLst/>
              <a:cxnLst>
                <a:cxn ang="0">
                  <a:pos x="0" y="2290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77"/>
                </a:cxn>
                <a:cxn ang="0">
                  <a:pos x="0" y="2290"/>
                </a:cxn>
              </a:cxnLst>
              <a:rect l="0" t="0" r="r" b="b"/>
              <a:pathLst>
                <a:path w="31" h="2290">
                  <a:moveTo>
                    <a:pt x="0" y="2290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77"/>
                  </a:lnTo>
                  <a:lnTo>
                    <a:pt x="0" y="2290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3" name="Rectangle 107"/>
            <p:cNvSpPr>
              <a:spLocks noChangeArrowheads="1"/>
            </p:cNvSpPr>
            <p:nvPr/>
          </p:nvSpPr>
          <p:spPr bwMode="auto">
            <a:xfrm>
              <a:off x="4606" y="1427"/>
              <a:ext cx="86" cy="2270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4" name="Freeform 108"/>
            <p:cNvSpPr>
              <a:spLocks/>
            </p:cNvSpPr>
            <p:nvPr/>
          </p:nvSpPr>
          <p:spPr bwMode="auto">
            <a:xfrm>
              <a:off x="4606" y="1407"/>
              <a:ext cx="117" cy="20"/>
            </a:xfrm>
            <a:custGeom>
              <a:avLst/>
              <a:gdLst/>
              <a:ahLst/>
              <a:cxnLst>
                <a:cxn ang="0">
                  <a:pos x="86" y="20"/>
                </a:cxn>
                <a:cxn ang="0">
                  <a:pos x="117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6" y="20"/>
                </a:cxn>
              </a:cxnLst>
              <a:rect l="0" t="0" r="r" b="b"/>
              <a:pathLst>
                <a:path w="117" h="20">
                  <a:moveTo>
                    <a:pt x="86" y="20"/>
                  </a:moveTo>
                  <a:lnTo>
                    <a:pt x="117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5" name="Freeform 109"/>
            <p:cNvSpPr>
              <a:spLocks/>
            </p:cNvSpPr>
            <p:nvPr/>
          </p:nvSpPr>
          <p:spPr bwMode="auto">
            <a:xfrm>
              <a:off x="4777" y="1296"/>
              <a:ext cx="31" cy="2401"/>
            </a:xfrm>
            <a:custGeom>
              <a:avLst/>
              <a:gdLst/>
              <a:ahLst/>
              <a:cxnLst>
                <a:cxn ang="0">
                  <a:pos x="0" y="2401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388"/>
                </a:cxn>
                <a:cxn ang="0">
                  <a:pos x="0" y="2401"/>
                </a:cxn>
              </a:cxnLst>
              <a:rect l="0" t="0" r="r" b="b"/>
              <a:pathLst>
                <a:path w="31" h="2401">
                  <a:moveTo>
                    <a:pt x="0" y="2401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388"/>
                  </a:lnTo>
                  <a:lnTo>
                    <a:pt x="0" y="2401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6" name="Rectangle 110"/>
            <p:cNvSpPr>
              <a:spLocks noChangeArrowheads="1"/>
            </p:cNvSpPr>
            <p:nvPr/>
          </p:nvSpPr>
          <p:spPr bwMode="auto">
            <a:xfrm>
              <a:off x="4692" y="1315"/>
              <a:ext cx="85" cy="2382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47" name="Freeform 111"/>
            <p:cNvSpPr>
              <a:spLocks/>
            </p:cNvSpPr>
            <p:nvPr/>
          </p:nvSpPr>
          <p:spPr bwMode="auto">
            <a:xfrm>
              <a:off x="4692" y="1296"/>
              <a:ext cx="11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16" h="19">
                  <a:moveTo>
                    <a:pt x="85" y="19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8" name="Freeform 112"/>
            <p:cNvSpPr>
              <a:spLocks/>
            </p:cNvSpPr>
            <p:nvPr/>
          </p:nvSpPr>
          <p:spPr bwMode="auto">
            <a:xfrm>
              <a:off x="4986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49" name="Rectangle 113"/>
            <p:cNvSpPr>
              <a:spLocks noChangeArrowheads="1"/>
            </p:cNvSpPr>
            <p:nvPr/>
          </p:nvSpPr>
          <p:spPr bwMode="auto">
            <a:xfrm>
              <a:off x="4901" y="988"/>
              <a:ext cx="85" cy="2709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0" name="Freeform 114"/>
            <p:cNvSpPr>
              <a:spLocks/>
            </p:cNvSpPr>
            <p:nvPr/>
          </p:nvSpPr>
          <p:spPr bwMode="auto">
            <a:xfrm>
              <a:off x="4901" y="97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1" name="Freeform 115"/>
            <p:cNvSpPr>
              <a:spLocks/>
            </p:cNvSpPr>
            <p:nvPr/>
          </p:nvSpPr>
          <p:spPr bwMode="auto">
            <a:xfrm>
              <a:off x="5071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2" name="Rectangle 116"/>
            <p:cNvSpPr>
              <a:spLocks noChangeArrowheads="1"/>
            </p:cNvSpPr>
            <p:nvPr/>
          </p:nvSpPr>
          <p:spPr bwMode="auto">
            <a:xfrm>
              <a:off x="4986" y="988"/>
              <a:ext cx="85" cy="2709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3" name="Freeform 117"/>
            <p:cNvSpPr>
              <a:spLocks/>
            </p:cNvSpPr>
            <p:nvPr/>
          </p:nvSpPr>
          <p:spPr bwMode="auto">
            <a:xfrm>
              <a:off x="4986" y="97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4" name="Freeform 118"/>
            <p:cNvSpPr>
              <a:spLocks/>
            </p:cNvSpPr>
            <p:nvPr/>
          </p:nvSpPr>
          <p:spPr bwMode="auto">
            <a:xfrm>
              <a:off x="5156" y="975"/>
              <a:ext cx="23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23" y="0"/>
                </a:cxn>
                <a:cxn ang="0">
                  <a:pos x="23" y="2709"/>
                </a:cxn>
                <a:cxn ang="0">
                  <a:pos x="0" y="2722"/>
                </a:cxn>
              </a:cxnLst>
              <a:rect l="0" t="0" r="r" b="b"/>
              <a:pathLst>
                <a:path w="23" h="2722">
                  <a:moveTo>
                    <a:pt x="0" y="2722"/>
                  </a:moveTo>
                  <a:lnTo>
                    <a:pt x="0" y="13"/>
                  </a:lnTo>
                  <a:lnTo>
                    <a:pt x="23" y="0"/>
                  </a:lnTo>
                  <a:lnTo>
                    <a:pt x="23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5" name="Rectangle 119"/>
            <p:cNvSpPr>
              <a:spLocks noChangeArrowheads="1"/>
            </p:cNvSpPr>
            <p:nvPr/>
          </p:nvSpPr>
          <p:spPr bwMode="auto">
            <a:xfrm>
              <a:off x="5071" y="988"/>
              <a:ext cx="85" cy="2709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6" name="Freeform 120"/>
            <p:cNvSpPr>
              <a:spLocks/>
            </p:cNvSpPr>
            <p:nvPr/>
          </p:nvSpPr>
          <p:spPr bwMode="auto">
            <a:xfrm>
              <a:off x="5071" y="975"/>
              <a:ext cx="108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08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08" h="13">
                  <a:moveTo>
                    <a:pt x="85" y="13"/>
                  </a:moveTo>
                  <a:lnTo>
                    <a:pt x="108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7" name="Freeform 121"/>
            <p:cNvSpPr>
              <a:spLocks/>
            </p:cNvSpPr>
            <p:nvPr/>
          </p:nvSpPr>
          <p:spPr bwMode="auto">
            <a:xfrm>
              <a:off x="5365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8" name="Rectangle 122"/>
            <p:cNvSpPr>
              <a:spLocks noChangeArrowheads="1"/>
            </p:cNvSpPr>
            <p:nvPr/>
          </p:nvSpPr>
          <p:spPr bwMode="auto">
            <a:xfrm>
              <a:off x="5280" y="988"/>
              <a:ext cx="85" cy="2709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59" name="Freeform 123"/>
            <p:cNvSpPr>
              <a:spLocks/>
            </p:cNvSpPr>
            <p:nvPr/>
          </p:nvSpPr>
          <p:spPr bwMode="auto">
            <a:xfrm>
              <a:off x="5280" y="97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0" name="Freeform 124"/>
            <p:cNvSpPr>
              <a:spLocks/>
            </p:cNvSpPr>
            <p:nvPr/>
          </p:nvSpPr>
          <p:spPr bwMode="auto">
            <a:xfrm>
              <a:off x="5450" y="975"/>
              <a:ext cx="23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23" y="0"/>
                </a:cxn>
                <a:cxn ang="0">
                  <a:pos x="23" y="2709"/>
                </a:cxn>
                <a:cxn ang="0">
                  <a:pos x="0" y="2722"/>
                </a:cxn>
              </a:cxnLst>
              <a:rect l="0" t="0" r="r" b="b"/>
              <a:pathLst>
                <a:path w="23" h="2722">
                  <a:moveTo>
                    <a:pt x="0" y="2722"/>
                  </a:moveTo>
                  <a:lnTo>
                    <a:pt x="0" y="13"/>
                  </a:lnTo>
                  <a:lnTo>
                    <a:pt x="23" y="0"/>
                  </a:lnTo>
                  <a:lnTo>
                    <a:pt x="23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1" name="Rectangle 125"/>
            <p:cNvSpPr>
              <a:spLocks noChangeArrowheads="1"/>
            </p:cNvSpPr>
            <p:nvPr/>
          </p:nvSpPr>
          <p:spPr bwMode="auto">
            <a:xfrm>
              <a:off x="5365" y="988"/>
              <a:ext cx="85" cy="2709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2" name="Freeform 126"/>
            <p:cNvSpPr>
              <a:spLocks/>
            </p:cNvSpPr>
            <p:nvPr/>
          </p:nvSpPr>
          <p:spPr bwMode="auto">
            <a:xfrm>
              <a:off x="5365" y="975"/>
              <a:ext cx="108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08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08" h="13">
                  <a:moveTo>
                    <a:pt x="85" y="13"/>
                  </a:moveTo>
                  <a:lnTo>
                    <a:pt x="108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3" name="Freeform 127"/>
            <p:cNvSpPr>
              <a:spLocks/>
            </p:cNvSpPr>
            <p:nvPr/>
          </p:nvSpPr>
          <p:spPr bwMode="auto">
            <a:xfrm>
              <a:off x="5535" y="975"/>
              <a:ext cx="24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24" y="0"/>
                </a:cxn>
                <a:cxn ang="0">
                  <a:pos x="24" y="2709"/>
                </a:cxn>
                <a:cxn ang="0">
                  <a:pos x="0" y="2722"/>
                </a:cxn>
              </a:cxnLst>
              <a:rect l="0" t="0" r="r" b="b"/>
              <a:pathLst>
                <a:path w="24" h="2722">
                  <a:moveTo>
                    <a:pt x="0" y="2722"/>
                  </a:moveTo>
                  <a:lnTo>
                    <a:pt x="0" y="13"/>
                  </a:lnTo>
                  <a:lnTo>
                    <a:pt x="24" y="0"/>
                  </a:lnTo>
                  <a:lnTo>
                    <a:pt x="24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4" name="Rectangle 128"/>
            <p:cNvSpPr>
              <a:spLocks noChangeArrowheads="1"/>
            </p:cNvSpPr>
            <p:nvPr/>
          </p:nvSpPr>
          <p:spPr bwMode="auto">
            <a:xfrm>
              <a:off x="5450" y="988"/>
              <a:ext cx="85" cy="2709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5" name="Freeform 129"/>
            <p:cNvSpPr>
              <a:spLocks/>
            </p:cNvSpPr>
            <p:nvPr/>
          </p:nvSpPr>
          <p:spPr bwMode="auto">
            <a:xfrm>
              <a:off x="5450" y="975"/>
              <a:ext cx="109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09" y="0"/>
                </a:cxn>
                <a:cxn ang="0">
                  <a:pos x="23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09" h="13">
                  <a:moveTo>
                    <a:pt x="85" y="13"/>
                  </a:moveTo>
                  <a:lnTo>
                    <a:pt x="109" y="0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6" name="Freeform 130"/>
            <p:cNvSpPr>
              <a:spLocks/>
            </p:cNvSpPr>
            <p:nvPr/>
          </p:nvSpPr>
          <p:spPr bwMode="auto">
            <a:xfrm>
              <a:off x="5744" y="1512"/>
              <a:ext cx="24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24" y="0"/>
                </a:cxn>
                <a:cxn ang="0">
                  <a:pos x="24" y="2172"/>
                </a:cxn>
                <a:cxn ang="0">
                  <a:pos x="0" y="2185"/>
                </a:cxn>
              </a:cxnLst>
              <a:rect l="0" t="0" r="r" b="b"/>
              <a:pathLst>
                <a:path w="24" h="2185">
                  <a:moveTo>
                    <a:pt x="0" y="2185"/>
                  </a:moveTo>
                  <a:lnTo>
                    <a:pt x="0" y="19"/>
                  </a:lnTo>
                  <a:lnTo>
                    <a:pt x="24" y="0"/>
                  </a:lnTo>
                  <a:lnTo>
                    <a:pt x="24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7" name="Rectangle 131"/>
            <p:cNvSpPr>
              <a:spLocks noChangeArrowheads="1"/>
            </p:cNvSpPr>
            <p:nvPr/>
          </p:nvSpPr>
          <p:spPr bwMode="auto">
            <a:xfrm>
              <a:off x="5659" y="1531"/>
              <a:ext cx="85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8" name="Freeform 132"/>
            <p:cNvSpPr>
              <a:spLocks/>
            </p:cNvSpPr>
            <p:nvPr/>
          </p:nvSpPr>
          <p:spPr bwMode="auto">
            <a:xfrm>
              <a:off x="5659" y="1512"/>
              <a:ext cx="109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09" y="0"/>
                </a:cxn>
                <a:cxn ang="0">
                  <a:pos x="24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09" h="19">
                  <a:moveTo>
                    <a:pt x="85" y="19"/>
                  </a:moveTo>
                  <a:lnTo>
                    <a:pt x="109" y="0"/>
                  </a:lnTo>
                  <a:lnTo>
                    <a:pt x="24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69" name="Freeform 133"/>
            <p:cNvSpPr>
              <a:spLocks/>
            </p:cNvSpPr>
            <p:nvPr/>
          </p:nvSpPr>
          <p:spPr bwMode="auto">
            <a:xfrm>
              <a:off x="5822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0" name="Rectangle 134"/>
            <p:cNvSpPr>
              <a:spLocks noChangeArrowheads="1"/>
            </p:cNvSpPr>
            <p:nvPr/>
          </p:nvSpPr>
          <p:spPr bwMode="auto">
            <a:xfrm>
              <a:off x="5744" y="1531"/>
              <a:ext cx="78" cy="2166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1" name="Freeform 135"/>
            <p:cNvSpPr>
              <a:spLocks/>
            </p:cNvSpPr>
            <p:nvPr/>
          </p:nvSpPr>
          <p:spPr bwMode="auto">
            <a:xfrm>
              <a:off x="5744" y="1512"/>
              <a:ext cx="109" cy="19"/>
            </a:xfrm>
            <a:custGeom>
              <a:avLst/>
              <a:gdLst/>
              <a:ahLst/>
              <a:cxnLst>
                <a:cxn ang="0">
                  <a:pos x="78" y="19"/>
                </a:cxn>
                <a:cxn ang="0">
                  <a:pos x="109" y="0"/>
                </a:cxn>
                <a:cxn ang="0">
                  <a:pos x="24" y="0"/>
                </a:cxn>
                <a:cxn ang="0">
                  <a:pos x="0" y="19"/>
                </a:cxn>
                <a:cxn ang="0">
                  <a:pos x="78" y="19"/>
                </a:cxn>
              </a:cxnLst>
              <a:rect l="0" t="0" r="r" b="b"/>
              <a:pathLst>
                <a:path w="109" h="19">
                  <a:moveTo>
                    <a:pt x="78" y="19"/>
                  </a:moveTo>
                  <a:lnTo>
                    <a:pt x="109" y="0"/>
                  </a:lnTo>
                  <a:lnTo>
                    <a:pt x="24" y="0"/>
                  </a:lnTo>
                  <a:lnTo>
                    <a:pt x="0" y="19"/>
                  </a:lnTo>
                  <a:lnTo>
                    <a:pt x="78" y="19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2" name="Freeform 136"/>
            <p:cNvSpPr>
              <a:spLocks/>
            </p:cNvSpPr>
            <p:nvPr/>
          </p:nvSpPr>
          <p:spPr bwMode="auto">
            <a:xfrm>
              <a:off x="5907" y="1355"/>
              <a:ext cx="31" cy="2342"/>
            </a:xfrm>
            <a:custGeom>
              <a:avLst/>
              <a:gdLst/>
              <a:ahLst/>
              <a:cxnLst>
                <a:cxn ang="0">
                  <a:pos x="0" y="234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329"/>
                </a:cxn>
                <a:cxn ang="0">
                  <a:pos x="0" y="2342"/>
                </a:cxn>
              </a:cxnLst>
              <a:rect l="0" t="0" r="r" b="b"/>
              <a:pathLst>
                <a:path w="31" h="2342">
                  <a:moveTo>
                    <a:pt x="0" y="234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329"/>
                  </a:lnTo>
                  <a:lnTo>
                    <a:pt x="0" y="2342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3" name="Rectangle 137"/>
            <p:cNvSpPr>
              <a:spLocks noChangeArrowheads="1"/>
            </p:cNvSpPr>
            <p:nvPr/>
          </p:nvSpPr>
          <p:spPr bwMode="auto">
            <a:xfrm>
              <a:off x="5822" y="1368"/>
              <a:ext cx="85" cy="2329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4" name="Freeform 138"/>
            <p:cNvSpPr>
              <a:spLocks/>
            </p:cNvSpPr>
            <p:nvPr/>
          </p:nvSpPr>
          <p:spPr bwMode="auto">
            <a:xfrm>
              <a:off x="5822" y="135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5" name="Freeform 139"/>
            <p:cNvSpPr>
              <a:spLocks/>
            </p:cNvSpPr>
            <p:nvPr/>
          </p:nvSpPr>
          <p:spPr bwMode="auto">
            <a:xfrm>
              <a:off x="6116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6" name="Rectangle 140"/>
            <p:cNvSpPr>
              <a:spLocks noChangeArrowheads="1"/>
            </p:cNvSpPr>
            <p:nvPr/>
          </p:nvSpPr>
          <p:spPr bwMode="auto">
            <a:xfrm>
              <a:off x="6031" y="988"/>
              <a:ext cx="85" cy="2709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7" name="Freeform 141"/>
            <p:cNvSpPr>
              <a:spLocks/>
            </p:cNvSpPr>
            <p:nvPr/>
          </p:nvSpPr>
          <p:spPr bwMode="auto">
            <a:xfrm>
              <a:off x="6031" y="97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8" name="Freeform 142"/>
            <p:cNvSpPr>
              <a:spLocks/>
            </p:cNvSpPr>
            <p:nvPr/>
          </p:nvSpPr>
          <p:spPr bwMode="auto">
            <a:xfrm>
              <a:off x="6201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79" name="Rectangle 143"/>
            <p:cNvSpPr>
              <a:spLocks noChangeArrowheads="1"/>
            </p:cNvSpPr>
            <p:nvPr/>
          </p:nvSpPr>
          <p:spPr bwMode="auto">
            <a:xfrm>
              <a:off x="6116" y="988"/>
              <a:ext cx="85" cy="2709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0" name="Freeform 144"/>
            <p:cNvSpPr>
              <a:spLocks/>
            </p:cNvSpPr>
            <p:nvPr/>
          </p:nvSpPr>
          <p:spPr bwMode="auto">
            <a:xfrm>
              <a:off x="6116" y="97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1" name="Freeform 145"/>
            <p:cNvSpPr>
              <a:spLocks/>
            </p:cNvSpPr>
            <p:nvPr/>
          </p:nvSpPr>
          <p:spPr bwMode="auto">
            <a:xfrm>
              <a:off x="6286" y="975"/>
              <a:ext cx="31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709"/>
                </a:cxn>
                <a:cxn ang="0">
                  <a:pos x="0" y="2722"/>
                </a:cxn>
              </a:cxnLst>
              <a:rect l="0" t="0" r="r" b="b"/>
              <a:pathLst>
                <a:path w="31" h="2722">
                  <a:moveTo>
                    <a:pt x="0" y="272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709"/>
                  </a:lnTo>
                  <a:lnTo>
                    <a:pt x="0" y="2722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2" name="Rectangle 146"/>
            <p:cNvSpPr>
              <a:spLocks noChangeArrowheads="1"/>
            </p:cNvSpPr>
            <p:nvPr/>
          </p:nvSpPr>
          <p:spPr bwMode="auto">
            <a:xfrm>
              <a:off x="6201" y="988"/>
              <a:ext cx="85" cy="2709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3" name="Freeform 147"/>
            <p:cNvSpPr>
              <a:spLocks/>
            </p:cNvSpPr>
            <p:nvPr/>
          </p:nvSpPr>
          <p:spPr bwMode="auto">
            <a:xfrm>
              <a:off x="6201" y="97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4" name="Freeform 148"/>
            <p:cNvSpPr>
              <a:spLocks/>
            </p:cNvSpPr>
            <p:nvPr/>
          </p:nvSpPr>
          <p:spPr bwMode="auto">
            <a:xfrm>
              <a:off x="6495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5" name="Rectangle 149"/>
            <p:cNvSpPr>
              <a:spLocks noChangeArrowheads="1"/>
            </p:cNvSpPr>
            <p:nvPr/>
          </p:nvSpPr>
          <p:spPr bwMode="auto">
            <a:xfrm>
              <a:off x="6410" y="1531"/>
              <a:ext cx="85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6" name="Freeform 150"/>
            <p:cNvSpPr>
              <a:spLocks/>
            </p:cNvSpPr>
            <p:nvPr/>
          </p:nvSpPr>
          <p:spPr bwMode="auto">
            <a:xfrm>
              <a:off x="6410" y="1512"/>
              <a:ext cx="11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16" h="19">
                  <a:moveTo>
                    <a:pt x="85" y="19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7" name="Freeform 151"/>
            <p:cNvSpPr>
              <a:spLocks/>
            </p:cNvSpPr>
            <p:nvPr/>
          </p:nvSpPr>
          <p:spPr bwMode="auto">
            <a:xfrm>
              <a:off x="6581" y="1459"/>
              <a:ext cx="23" cy="2238"/>
            </a:xfrm>
            <a:custGeom>
              <a:avLst/>
              <a:gdLst/>
              <a:ahLst/>
              <a:cxnLst>
                <a:cxn ang="0">
                  <a:pos x="0" y="2238"/>
                </a:cxn>
                <a:cxn ang="0">
                  <a:pos x="0" y="20"/>
                </a:cxn>
                <a:cxn ang="0">
                  <a:pos x="23" y="0"/>
                </a:cxn>
                <a:cxn ang="0">
                  <a:pos x="23" y="2225"/>
                </a:cxn>
                <a:cxn ang="0">
                  <a:pos x="0" y="2238"/>
                </a:cxn>
              </a:cxnLst>
              <a:rect l="0" t="0" r="r" b="b"/>
              <a:pathLst>
                <a:path w="23" h="2238">
                  <a:moveTo>
                    <a:pt x="0" y="2238"/>
                  </a:moveTo>
                  <a:lnTo>
                    <a:pt x="0" y="20"/>
                  </a:lnTo>
                  <a:lnTo>
                    <a:pt x="23" y="0"/>
                  </a:lnTo>
                  <a:lnTo>
                    <a:pt x="23" y="2225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8" name="Rectangle 152"/>
            <p:cNvSpPr>
              <a:spLocks noChangeArrowheads="1"/>
            </p:cNvSpPr>
            <p:nvPr/>
          </p:nvSpPr>
          <p:spPr bwMode="auto">
            <a:xfrm>
              <a:off x="6495" y="1479"/>
              <a:ext cx="86" cy="2218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89" name="Freeform 153"/>
            <p:cNvSpPr>
              <a:spLocks/>
            </p:cNvSpPr>
            <p:nvPr/>
          </p:nvSpPr>
          <p:spPr bwMode="auto">
            <a:xfrm>
              <a:off x="6495" y="1459"/>
              <a:ext cx="109" cy="20"/>
            </a:xfrm>
            <a:custGeom>
              <a:avLst/>
              <a:gdLst/>
              <a:ahLst/>
              <a:cxnLst>
                <a:cxn ang="0">
                  <a:pos x="86" y="20"/>
                </a:cxn>
                <a:cxn ang="0">
                  <a:pos x="109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6" y="20"/>
                </a:cxn>
              </a:cxnLst>
              <a:rect l="0" t="0" r="r" b="b"/>
              <a:pathLst>
                <a:path w="109" h="20">
                  <a:moveTo>
                    <a:pt x="86" y="20"/>
                  </a:moveTo>
                  <a:lnTo>
                    <a:pt x="109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0" name="Freeform 154"/>
            <p:cNvSpPr>
              <a:spLocks/>
            </p:cNvSpPr>
            <p:nvPr/>
          </p:nvSpPr>
          <p:spPr bwMode="auto">
            <a:xfrm>
              <a:off x="6666" y="1243"/>
              <a:ext cx="23" cy="2454"/>
            </a:xfrm>
            <a:custGeom>
              <a:avLst/>
              <a:gdLst/>
              <a:ahLst/>
              <a:cxnLst>
                <a:cxn ang="0">
                  <a:pos x="0" y="2454"/>
                </a:cxn>
                <a:cxn ang="0">
                  <a:pos x="0" y="20"/>
                </a:cxn>
                <a:cxn ang="0">
                  <a:pos x="23" y="0"/>
                </a:cxn>
                <a:cxn ang="0">
                  <a:pos x="23" y="2441"/>
                </a:cxn>
                <a:cxn ang="0">
                  <a:pos x="0" y="2454"/>
                </a:cxn>
              </a:cxnLst>
              <a:rect l="0" t="0" r="r" b="b"/>
              <a:pathLst>
                <a:path w="23" h="2454">
                  <a:moveTo>
                    <a:pt x="0" y="2454"/>
                  </a:moveTo>
                  <a:lnTo>
                    <a:pt x="0" y="20"/>
                  </a:lnTo>
                  <a:lnTo>
                    <a:pt x="23" y="0"/>
                  </a:lnTo>
                  <a:lnTo>
                    <a:pt x="23" y="2441"/>
                  </a:lnTo>
                  <a:lnTo>
                    <a:pt x="0" y="2454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1" name="Rectangle 155"/>
            <p:cNvSpPr>
              <a:spLocks noChangeArrowheads="1"/>
            </p:cNvSpPr>
            <p:nvPr/>
          </p:nvSpPr>
          <p:spPr bwMode="auto">
            <a:xfrm>
              <a:off x="6581" y="1263"/>
              <a:ext cx="85" cy="2434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2" name="Freeform 156"/>
            <p:cNvSpPr>
              <a:spLocks/>
            </p:cNvSpPr>
            <p:nvPr/>
          </p:nvSpPr>
          <p:spPr bwMode="auto">
            <a:xfrm>
              <a:off x="6581" y="1243"/>
              <a:ext cx="108" cy="2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20"/>
                </a:cxn>
                <a:cxn ang="0">
                  <a:pos x="85" y="20"/>
                </a:cxn>
              </a:cxnLst>
              <a:rect l="0" t="0" r="r" b="b"/>
              <a:pathLst>
                <a:path w="108" h="20">
                  <a:moveTo>
                    <a:pt x="85" y="20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2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3" name="Freeform 157"/>
            <p:cNvSpPr>
              <a:spLocks/>
            </p:cNvSpPr>
            <p:nvPr/>
          </p:nvSpPr>
          <p:spPr bwMode="auto">
            <a:xfrm>
              <a:off x="6875" y="1512"/>
              <a:ext cx="23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23" y="0"/>
                </a:cxn>
                <a:cxn ang="0">
                  <a:pos x="23" y="2172"/>
                </a:cxn>
                <a:cxn ang="0">
                  <a:pos x="0" y="2185"/>
                </a:cxn>
              </a:cxnLst>
              <a:rect l="0" t="0" r="r" b="b"/>
              <a:pathLst>
                <a:path w="23" h="2185">
                  <a:moveTo>
                    <a:pt x="0" y="2185"/>
                  </a:moveTo>
                  <a:lnTo>
                    <a:pt x="0" y="19"/>
                  </a:lnTo>
                  <a:lnTo>
                    <a:pt x="23" y="0"/>
                  </a:lnTo>
                  <a:lnTo>
                    <a:pt x="23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4" name="Rectangle 158"/>
            <p:cNvSpPr>
              <a:spLocks noChangeArrowheads="1"/>
            </p:cNvSpPr>
            <p:nvPr/>
          </p:nvSpPr>
          <p:spPr bwMode="auto">
            <a:xfrm>
              <a:off x="6790" y="1531"/>
              <a:ext cx="85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5" name="Freeform 159"/>
            <p:cNvSpPr>
              <a:spLocks/>
            </p:cNvSpPr>
            <p:nvPr/>
          </p:nvSpPr>
          <p:spPr bwMode="auto">
            <a:xfrm>
              <a:off x="6790" y="1512"/>
              <a:ext cx="108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108" y="0"/>
                </a:cxn>
                <a:cxn ang="0">
                  <a:pos x="31" y="0"/>
                </a:cxn>
                <a:cxn ang="0">
                  <a:pos x="0" y="19"/>
                </a:cxn>
                <a:cxn ang="0">
                  <a:pos x="85" y="19"/>
                </a:cxn>
              </a:cxnLst>
              <a:rect l="0" t="0" r="r" b="b"/>
              <a:pathLst>
                <a:path w="108" h="19">
                  <a:moveTo>
                    <a:pt x="85" y="19"/>
                  </a:moveTo>
                  <a:lnTo>
                    <a:pt x="108" y="0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6" name="Freeform 160"/>
            <p:cNvSpPr>
              <a:spLocks/>
            </p:cNvSpPr>
            <p:nvPr/>
          </p:nvSpPr>
          <p:spPr bwMode="auto">
            <a:xfrm>
              <a:off x="6952" y="1459"/>
              <a:ext cx="31" cy="2238"/>
            </a:xfrm>
            <a:custGeom>
              <a:avLst/>
              <a:gdLst/>
              <a:ahLst/>
              <a:cxnLst>
                <a:cxn ang="0">
                  <a:pos x="0" y="2238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25"/>
                </a:cxn>
                <a:cxn ang="0">
                  <a:pos x="0" y="2238"/>
                </a:cxn>
              </a:cxnLst>
              <a:rect l="0" t="0" r="r" b="b"/>
              <a:pathLst>
                <a:path w="31" h="2238">
                  <a:moveTo>
                    <a:pt x="0" y="2238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25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7" name="Rectangle 161"/>
            <p:cNvSpPr>
              <a:spLocks noChangeArrowheads="1"/>
            </p:cNvSpPr>
            <p:nvPr/>
          </p:nvSpPr>
          <p:spPr bwMode="auto">
            <a:xfrm>
              <a:off x="6875" y="1479"/>
              <a:ext cx="77" cy="2218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8" name="Freeform 162"/>
            <p:cNvSpPr>
              <a:spLocks/>
            </p:cNvSpPr>
            <p:nvPr/>
          </p:nvSpPr>
          <p:spPr bwMode="auto">
            <a:xfrm>
              <a:off x="6875" y="1459"/>
              <a:ext cx="108" cy="20"/>
            </a:xfrm>
            <a:custGeom>
              <a:avLst/>
              <a:gdLst/>
              <a:ahLst/>
              <a:cxnLst>
                <a:cxn ang="0">
                  <a:pos x="77" y="20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20"/>
                </a:cxn>
                <a:cxn ang="0">
                  <a:pos x="77" y="20"/>
                </a:cxn>
              </a:cxnLst>
              <a:rect l="0" t="0" r="r" b="b"/>
              <a:pathLst>
                <a:path w="108" h="20">
                  <a:moveTo>
                    <a:pt x="77" y="20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20"/>
                  </a:lnTo>
                  <a:lnTo>
                    <a:pt x="77" y="20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99" name="Freeform 163"/>
            <p:cNvSpPr>
              <a:spLocks/>
            </p:cNvSpPr>
            <p:nvPr/>
          </p:nvSpPr>
          <p:spPr bwMode="auto">
            <a:xfrm>
              <a:off x="7037" y="1243"/>
              <a:ext cx="31" cy="2454"/>
            </a:xfrm>
            <a:custGeom>
              <a:avLst/>
              <a:gdLst/>
              <a:ahLst/>
              <a:cxnLst>
                <a:cxn ang="0">
                  <a:pos x="0" y="2454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441"/>
                </a:cxn>
                <a:cxn ang="0">
                  <a:pos x="0" y="2454"/>
                </a:cxn>
              </a:cxnLst>
              <a:rect l="0" t="0" r="r" b="b"/>
              <a:pathLst>
                <a:path w="31" h="2454">
                  <a:moveTo>
                    <a:pt x="0" y="2454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441"/>
                  </a:lnTo>
                  <a:lnTo>
                    <a:pt x="0" y="2454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0" name="Rectangle 164"/>
            <p:cNvSpPr>
              <a:spLocks noChangeArrowheads="1"/>
            </p:cNvSpPr>
            <p:nvPr/>
          </p:nvSpPr>
          <p:spPr bwMode="auto">
            <a:xfrm>
              <a:off x="6952" y="1263"/>
              <a:ext cx="85" cy="2434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1" name="Freeform 165"/>
            <p:cNvSpPr>
              <a:spLocks/>
            </p:cNvSpPr>
            <p:nvPr/>
          </p:nvSpPr>
          <p:spPr bwMode="auto">
            <a:xfrm>
              <a:off x="6952" y="1243"/>
              <a:ext cx="116" cy="2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5" y="20"/>
                </a:cxn>
              </a:cxnLst>
              <a:rect l="0" t="0" r="r" b="b"/>
              <a:pathLst>
                <a:path w="116" h="20">
                  <a:moveTo>
                    <a:pt x="85" y="20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2" name="Freeform 166"/>
            <p:cNvSpPr>
              <a:spLocks/>
            </p:cNvSpPr>
            <p:nvPr/>
          </p:nvSpPr>
          <p:spPr bwMode="auto">
            <a:xfrm>
              <a:off x="7246" y="1512"/>
              <a:ext cx="31" cy="218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0" y="19"/>
                </a:cxn>
                <a:cxn ang="0">
                  <a:pos x="31" y="0"/>
                </a:cxn>
                <a:cxn ang="0">
                  <a:pos x="31" y="2172"/>
                </a:cxn>
                <a:cxn ang="0">
                  <a:pos x="0" y="2185"/>
                </a:cxn>
              </a:cxnLst>
              <a:rect l="0" t="0" r="r" b="b"/>
              <a:pathLst>
                <a:path w="31" h="2185">
                  <a:moveTo>
                    <a:pt x="0" y="2185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1" y="2172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4D4D80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3" name="Rectangle 167"/>
            <p:cNvSpPr>
              <a:spLocks noChangeArrowheads="1"/>
            </p:cNvSpPr>
            <p:nvPr/>
          </p:nvSpPr>
          <p:spPr bwMode="auto">
            <a:xfrm>
              <a:off x="7169" y="1531"/>
              <a:ext cx="77" cy="2166"/>
            </a:xfrm>
            <a:prstGeom prst="rect">
              <a:avLst/>
            </a:prstGeom>
            <a:solidFill>
              <a:srgbClr val="9999FF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4" name="Freeform 168"/>
            <p:cNvSpPr>
              <a:spLocks/>
            </p:cNvSpPr>
            <p:nvPr/>
          </p:nvSpPr>
          <p:spPr bwMode="auto">
            <a:xfrm>
              <a:off x="7169" y="1512"/>
              <a:ext cx="108" cy="19"/>
            </a:xfrm>
            <a:custGeom>
              <a:avLst/>
              <a:gdLst/>
              <a:ahLst/>
              <a:cxnLst>
                <a:cxn ang="0">
                  <a:pos x="77" y="19"/>
                </a:cxn>
                <a:cxn ang="0">
                  <a:pos x="108" y="0"/>
                </a:cxn>
                <a:cxn ang="0">
                  <a:pos x="23" y="0"/>
                </a:cxn>
                <a:cxn ang="0">
                  <a:pos x="0" y="19"/>
                </a:cxn>
                <a:cxn ang="0">
                  <a:pos x="77" y="19"/>
                </a:cxn>
              </a:cxnLst>
              <a:rect l="0" t="0" r="r" b="b"/>
              <a:pathLst>
                <a:path w="108" h="19">
                  <a:moveTo>
                    <a:pt x="77" y="19"/>
                  </a:moveTo>
                  <a:lnTo>
                    <a:pt x="108" y="0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77" y="19"/>
                  </a:lnTo>
                  <a:close/>
                </a:path>
              </a:pathLst>
            </a:custGeom>
            <a:solidFill>
              <a:srgbClr val="7373BF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5" name="Freeform 169"/>
            <p:cNvSpPr>
              <a:spLocks/>
            </p:cNvSpPr>
            <p:nvPr/>
          </p:nvSpPr>
          <p:spPr bwMode="auto">
            <a:xfrm>
              <a:off x="7332" y="1459"/>
              <a:ext cx="31" cy="2238"/>
            </a:xfrm>
            <a:custGeom>
              <a:avLst/>
              <a:gdLst/>
              <a:ahLst/>
              <a:cxnLst>
                <a:cxn ang="0">
                  <a:pos x="0" y="2238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31" y="2225"/>
                </a:cxn>
                <a:cxn ang="0">
                  <a:pos x="0" y="2238"/>
                </a:cxn>
              </a:cxnLst>
              <a:rect l="0" t="0" r="r" b="b"/>
              <a:pathLst>
                <a:path w="31" h="2238">
                  <a:moveTo>
                    <a:pt x="0" y="2238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2225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rgbClr val="4D1A33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6" name="Rectangle 170"/>
            <p:cNvSpPr>
              <a:spLocks noChangeArrowheads="1"/>
            </p:cNvSpPr>
            <p:nvPr/>
          </p:nvSpPr>
          <p:spPr bwMode="auto">
            <a:xfrm>
              <a:off x="7246" y="1479"/>
              <a:ext cx="86" cy="2218"/>
            </a:xfrm>
            <a:prstGeom prst="rect">
              <a:avLst/>
            </a:prstGeom>
            <a:solidFill>
              <a:srgbClr val="993366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7" name="Freeform 171"/>
            <p:cNvSpPr>
              <a:spLocks/>
            </p:cNvSpPr>
            <p:nvPr/>
          </p:nvSpPr>
          <p:spPr bwMode="auto">
            <a:xfrm>
              <a:off x="7246" y="1459"/>
              <a:ext cx="117" cy="20"/>
            </a:xfrm>
            <a:custGeom>
              <a:avLst/>
              <a:gdLst/>
              <a:ahLst/>
              <a:cxnLst>
                <a:cxn ang="0">
                  <a:pos x="86" y="20"/>
                </a:cxn>
                <a:cxn ang="0">
                  <a:pos x="117" y="0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86" y="20"/>
                </a:cxn>
              </a:cxnLst>
              <a:rect l="0" t="0" r="r" b="b"/>
              <a:pathLst>
                <a:path w="117" h="20">
                  <a:moveTo>
                    <a:pt x="86" y="20"/>
                  </a:moveTo>
                  <a:lnTo>
                    <a:pt x="117" y="0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73264D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8" name="Freeform 172"/>
            <p:cNvSpPr>
              <a:spLocks/>
            </p:cNvSpPr>
            <p:nvPr/>
          </p:nvSpPr>
          <p:spPr bwMode="auto">
            <a:xfrm>
              <a:off x="7417" y="1355"/>
              <a:ext cx="31" cy="2342"/>
            </a:xfrm>
            <a:custGeom>
              <a:avLst/>
              <a:gdLst/>
              <a:ahLst/>
              <a:cxnLst>
                <a:cxn ang="0">
                  <a:pos x="0" y="2342"/>
                </a:cxn>
                <a:cxn ang="0">
                  <a:pos x="0" y="13"/>
                </a:cxn>
                <a:cxn ang="0">
                  <a:pos x="31" y="0"/>
                </a:cxn>
                <a:cxn ang="0">
                  <a:pos x="31" y="2329"/>
                </a:cxn>
                <a:cxn ang="0">
                  <a:pos x="0" y="2342"/>
                </a:cxn>
              </a:cxnLst>
              <a:rect l="0" t="0" r="r" b="b"/>
              <a:pathLst>
                <a:path w="31" h="2342">
                  <a:moveTo>
                    <a:pt x="0" y="2342"/>
                  </a:moveTo>
                  <a:lnTo>
                    <a:pt x="0" y="13"/>
                  </a:lnTo>
                  <a:lnTo>
                    <a:pt x="31" y="0"/>
                  </a:lnTo>
                  <a:lnTo>
                    <a:pt x="31" y="2329"/>
                  </a:lnTo>
                  <a:lnTo>
                    <a:pt x="0" y="2342"/>
                  </a:lnTo>
                  <a:close/>
                </a:path>
              </a:pathLst>
            </a:custGeom>
            <a:solidFill>
              <a:srgbClr val="808066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09" name="Rectangle 173"/>
            <p:cNvSpPr>
              <a:spLocks noChangeArrowheads="1"/>
            </p:cNvSpPr>
            <p:nvPr/>
          </p:nvSpPr>
          <p:spPr bwMode="auto">
            <a:xfrm>
              <a:off x="7332" y="1368"/>
              <a:ext cx="85" cy="2329"/>
            </a:xfrm>
            <a:prstGeom prst="rect">
              <a:avLst/>
            </a:prstGeom>
            <a:solidFill>
              <a:srgbClr val="FFFFCC"/>
            </a:solidFill>
            <a:ln w="8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0" name="Freeform 174"/>
            <p:cNvSpPr>
              <a:spLocks/>
            </p:cNvSpPr>
            <p:nvPr/>
          </p:nvSpPr>
          <p:spPr bwMode="auto">
            <a:xfrm>
              <a:off x="7332" y="1355"/>
              <a:ext cx="116" cy="13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116" y="0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5" y="13"/>
                </a:cxn>
              </a:cxnLst>
              <a:rect l="0" t="0" r="r" b="b"/>
              <a:pathLst>
                <a:path w="116" h="13">
                  <a:moveTo>
                    <a:pt x="85" y="13"/>
                  </a:moveTo>
                  <a:lnTo>
                    <a:pt x="116" y="0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BFBF99"/>
            </a:solidFill>
            <a:ln w="8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1" name="Line 175"/>
            <p:cNvSpPr>
              <a:spLocks noChangeShapeType="1"/>
            </p:cNvSpPr>
            <p:nvPr/>
          </p:nvSpPr>
          <p:spPr bwMode="auto">
            <a:xfrm flipV="1">
              <a:off x="1045" y="1008"/>
              <a:ext cx="1" cy="2702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2" name="Line 176"/>
            <p:cNvSpPr>
              <a:spLocks noChangeShapeType="1"/>
            </p:cNvSpPr>
            <p:nvPr/>
          </p:nvSpPr>
          <p:spPr bwMode="auto">
            <a:xfrm flipH="1">
              <a:off x="991" y="3710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3" name="Line 177"/>
            <p:cNvSpPr>
              <a:spLocks noChangeShapeType="1"/>
            </p:cNvSpPr>
            <p:nvPr/>
          </p:nvSpPr>
          <p:spPr bwMode="auto">
            <a:xfrm flipH="1">
              <a:off x="991" y="3442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4" name="Line 178"/>
            <p:cNvSpPr>
              <a:spLocks noChangeShapeType="1"/>
            </p:cNvSpPr>
            <p:nvPr/>
          </p:nvSpPr>
          <p:spPr bwMode="auto">
            <a:xfrm flipH="1">
              <a:off x="991" y="3174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5" name="Line 179"/>
            <p:cNvSpPr>
              <a:spLocks noChangeShapeType="1"/>
            </p:cNvSpPr>
            <p:nvPr/>
          </p:nvSpPr>
          <p:spPr bwMode="auto">
            <a:xfrm flipH="1">
              <a:off x="991" y="2899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6" name="Line 180"/>
            <p:cNvSpPr>
              <a:spLocks noChangeShapeType="1"/>
            </p:cNvSpPr>
            <p:nvPr/>
          </p:nvSpPr>
          <p:spPr bwMode="auto">
            <a:xfrm flipH="1">
              <a:off x="991" y="2631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7" name="Line 181"/>
            <p:cNvSpPr>
              <a:spLocks noChangeShapeType="1"/>
            </p:cNvSpPr>
            <p:nvPr/>
          </p:nvSpPr>
          <p:spPr bwMode="auto">
            <a:xfrm flipH="1">
              <a:off x="991" y="2362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8" name="Line 182"/>
            <p:cNvSpPr>
              <a:spLocks noChangeShapeType="1"/>
            </p:cNvSpPr>
            <p:nvPr/>
          </p:nvSpPr>
          <p:spPr bwMode="auto">
            <a:xfrm flipH="1">
              <a:off x="991" y="2087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19" name="Line 183"/>
            <p:cNvSpPr>
              <a:spLocks noChangeShapeType="1"/>
            </p:cNvSpPr>
            <p:nvPr/>
          </p:nvSpPr>
          <p:spPr bwMode="auto">
            <a:xfrm flipH="1">
              <a:off x="991" y="1819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20" name="Line 184"/>
            <p:cNvSpPr>
              <a:spLocks noChangeShapeType="1"/>
            </p:cNvSpPr>
            <p:nvPr/>
          </p:nvSpPr>
          <p:spPr bwMode="auto">
            <a:xfrm flipH="1">
              <a:off x="991" y="1544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21" name="Line 185"/>
            <p:cNvSpPr>
              <a:spLocks noChangeShapeType="1"/>
            </p:cNvSpPr>
            <p:nvPr/>
          </p:nvSpPr>
          <p:spPr bwMode="auto">
            <a:xfrm flipH="1">
              <a:off x="991" y="1276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22" name="Line 186"/>
            <p:cNvSpPr>
              <a:spLocks noChangeShapeType="1"/>
            </p:cNvSpPr>
            <p:nvPr/>
          </p:nvSpPr>
          <p:spPr bwMode="auto">
            <a:xfrm flipH="1">
              <a:off x="991" y="1008"/>
              <a:ext cx="54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23" name="Rectangle 187"/>
            <p:cNvSpPr>
              <a:spLocks noChangeArrowheads="1"/>
            </p:cNvSpPr>
            <p:nvPr/>
          </p:nvSpPr>
          <p:spPr bwMode="auto">
            <a:xfrm>
              <a:off x="604" y="3593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24" name="Rectangle 188"/>
            <p:cNvSpPr>
              <a:spLocks noChangeArrowheads="1"/>
            </p:cNvSpPr>
            <p:nvPr/>
          </p:nvSpPr>
          <p:spPr bwMode="auto">
            <a:xfrm>
              <a:off x="604" y="3324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0,5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25" name="Rectangle 189"/>
            <p:cNvSpPr>
              <a:spLocks noChangeArrowheads="1"/>
            </p:cNvSpPr>
            <p:nvPr/>
          </p:nvSpPr>
          <p:spPr bwMode="auto">
            <a:xfrm>
              <a:off x="604" y="3056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26" name="Rectangle 190"/>
            <p:cNvSpPr>
              <a:spLocks noChangeArrowheads="1"/>
            </p:cNvSpPr>
            <p:nvPr/>
          </p:nvSpPr>
          <p:spPr bwMode="auto">
            <a:xfrm>
              <a:off x="604" y="2781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1,5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27" name="Rectangle 191"/>
            <p:cNvSpPr>
              <a:spLocks noChangeArrowheads="1"/>
            </p:cNvSpPr>
            <p:nvPr/>
          </p:nvSpPr>
          <p:spPr bwMode="auto">
            <a:xfrm>
              <a:off x="604" y="2513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28" name="Rectangle 192"/>
            <p:cNvSpPr>
              <a:spLocks noChangeArrowheads="1"/>
            </p:cNvSpPr>
            <p:nvPr/>
          </p:nvSpPr>
          <p:spPr bwMode="auto">
            <a:xfrm>
              <a:off x="604" y="2245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2,5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29" name="Rectangle 193"/>
            <p:cNvSpPr>
              <a:spLocks noChangeArrowheads="1"/>
            </p:cNvSpPr>
            <p:nvPr/>
          </p:nvSpPr>
          <p:spPr bwMode="auto">
            <a:xfrm>
              <a:off x="604" y="1970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30" name="Rectangle 194"/>
            <p:cNvSpPr>
              <a:spLocks noChangeArrowheads="1"/>
            </p:cNvSpPr>
            <p:nvPr/>
          </p:nvSpPr>
          <p:spPr bwMode="auto">
            <a:xfrm>
              <a:off x="604" y="1701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3,5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31" name="Rectangle 195"/>
            <p:cNvSpPr>
              <a:spLocks noChangeArrowheads="1"/>
            </p:cNvSpPr>
            <p:nvPr/>
          </p:nvSpPr>
          <p:spPr bwMode="auto">
            <a:xfrm>
              <a:off x="604" y="1427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32" name="Rectangle 196"/>
            <p:cNvSpPr>
              <a:spLocks noChangeArrowheads="1"/>
            </p:cNvSpPr>
            <p:nvPr/>
          </p:nvSpPr>
          <p:spPr bwMode="auto">
            <a:xfrm>
              <a:off x="604" y="1158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4,5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33" name="Rectangle 197"/>
            <p:cNvSpPr>
              <a:spLocks noChangeArrowheads="1"/>
            </p:cNvSpPr>
            <p:nvPr/>
          </p:nvSpPr>
          <p:spPr bwMode="auto">
            <a:xfrm>
              <a:off x="604" y="890"/>
              <a:ext cx="321" cy="50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34" name="Line 198"/>
            <p:cNvSpPr>
              <a:spLocks noChangeShapeType="1"/>
            </p:cNvSpPr>
            <p:nvPr/>
          </p:nvSpPr>
          <p:spPr bwMode="auto">
            <a:xfrm>
              <a:off x="1045" y="3710"/>
              <a:ext cx="6410" cy="1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35" name="Line 199"/>
            <p:cNvSpPr>
              <a:spLocks noChangeShapeType="1"/>
            </p:cNvSpPr>
            <p:nvPr/>
          </p:nvSpPr>
          <p:spPr bwMode="auto">
            <a:xfrm>
              <a:off x="1045" y="3710"/>
              <a:ext cx="1" cy="46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36" name="Line 200"/>
            <p:cNvSpPr>
              <a:spLocks noChangeShapeType="1"/>
            </p:cNvSpPr>
            <p:nvPr/>
          </p:nvSpPr>
          <p:spPr bwMode="auto">
            <a:xfrm>
              <a:off x="1425" y="3710"/>
              <a:ext cx="1" cy="46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37" name="Line 201"/>
            <p:cNvSpPr>
              <a:spLocks noChangeShapeType="1"/>
            </p:cNvSpPr>
            <p:nvPr/>
          </p:nvSpPr>
          <p:spPr bwMode="auto">
            <a:xfrm>
              <a:off x="1804" y="3710"/>
              <a:ext cx="1" cy="46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38" name="Line 202"/>
            <p:cNvSpPr>
              <a:spLocks noChangeShapeType="1"/>
            </p:cNvSpPr>
            <p:nvPr/>
          </p:nvSpPr>
          <p:spPr bwMode="auto">
            <a:xfrm>
              <a:off x="2175" y="3710"/>
              <a:ext cx="1" cy="46"/>
            </a:xfrm>
            <a:prstGeom prst="line">
              <a:avLst/>
            </a:prstGeom>
            <a:noFill/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" name="Прямоугольник 205"/>
          <p:cNvSpPr/>
          <p:nvPr/>
        </p:nvSpPr>
        <p:spPr>
          <a:xfrm>
            <a:off x="642910" y="285728"/>
            <a:ext cx="7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Impact" pitchFamily="34" charset="0"/>
              </a:rPr>
              <a:t>Сравнительная</a:t>
            </a:r>
            <a:r>
              <a:rPr lang="en-US" sz="3200" dirty="0">
                <a:latin typeface="Impact" pitchFamily="34" charset="0"/>
              </a:rPr>
              <a:t> </a:t>
            </a:r>
            <a:r>
              <a:rPr lang="en-US" sz="3200" dirty="0" err="1">
                <a:latin typeface="Impact" pitchFamily="34" charset="0"/>
              </a:rPr>
              <a:t>карта</a:t>
            </a:r>
            <a:r>
              <a:rPr lang="en-US" sz="3200" dirty="0">
                <a:latin typeface="Impact" pitchFamily="34" charset="0"/>
              </a:rPr>
              <a:t> </a:t>
            </a:r>
            <a:r>
              <a:rPr lang="en-US" sz="3200" dirty="0" err="1">
                <a:latin typeface="Impact" pitchFamily="34" charset="0"/>
              </a:rPr>
              <a:t>личностного</a:t>
            </a:r>
            <a:r>
              <a:rPr lang="en-US" sz="3200" dirty="0">
                <a:latin typeface="Impact" pitchFamily="34" charset="0"/>
              </a:rPr>
              <a:t> </a:t>
            </a:r>
            <a:r>
              <a:rPr lang="en-US" sz="3200" dirty="0" err="1" smtClean="0">
                <a:latin typeface="Impact" pitchFamily="34" charset="0"/>
              </a:rPr>
              <a:t>роста</a:t>
            </a:r>
            <a:r>
              <a:rPr lang="ru-RU" sz="3200" dirty="0" smtClean="0">
                <a:latin typeface="Impact" pitchFamily="34" charset="0"/>
              </a:rPr>
              <a:t>  за два года</a:t>
            </a:r>
            <a:r>
              <a:rPr lang="en-US" sz="3200" dirty="0" smtClean="0">
                <a:latin typeface="Impact" pitchFamily="34" charset="0"/>
              </a:rPr>
              <a:t> </a:t>
            </a:r>
            <a:endParaRPr lang="ru-RU" sz="3200" dirty="0">
              <a:latin typeface="Impact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786710" y="2714620"/>
            <a:ext cx="135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пол.5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2 пол.5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1 пол.6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9" name="Прямоугольник 208"/>
          <p:cNvSpPr/>
          <p:nvPr/>
        </p:nvSpPr>
        <p:spPr>
          <a:xfrm>
            <a:off x="7643834" y="2786058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рямоугольник 209"/>
          <p:cNvSpPr/>
          <p:nvPr/>
        </p:nvSpPr>
        <p:spPr>
          <a:xfrm>
            <a:off x="7643834" y="3071810"/>
            <a:ext cx="142876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7643834" y="3357562"/>
            <a:ext cx="142876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Достижения Юрия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1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2798064" cy="395935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" name="Рисунок 7" descr="1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285860"/>
            <a:ext cx="2643205" cy="3929090"/>
          </a:xfrm>
          <a:prstGeom prst="rect">
            <a:avLst/>
          </a:prstGeom>
        </p:spPr>
      </p:pic>
      <p:pic>
        <p:nvPicPr>
          <p:cNvPr id="9" name="Рисунок 8" descr="1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285860"/>
            <a:ext cx="2672688" cy="3898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542926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Юра стал активно участвовать не только в школьных, но и в районных мероприятиях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Уровень воспитанности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00034" y="500042"/>
            <a:ext cx="8429684" cy="635795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 программы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71538" y="1643050"/>
            <a:ext cx="7658096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</a:t>
            </a:r>
            <a:r>
              <a:rPr lang="ru-RU" sz="2800" b="1" dirty="0" smtClean="0">
                <a:solidFill>
                  <a:srgbClr val="0070C0"/>
                </a:solidFill>
              </a:rPr>
              <a:t>выделить общие особенности, создающие сложности в обучении детей-сирот; выявить причины, подавляющие личность ребенка, и устранить их для дальнейшего  максимального  развития положительных качеств; формировать социально адаптированную личность, которая умеет реализовать свои способности в учебной, а в будущем в профессиональной деятельности.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A7512-59C0-4F7C-899E-1A7AD81F84B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Задачи: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Выявить  лучшие чувства  ребенка, его доброту, его сочувствие, его объективность,  чтобы ребенок мог  ощущать себя сильнее, счастливее, благополучнее, чтобы мог избавиться от агрессии и истерии.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Выявить причины душевного дискомфорта учащегося для дальнейшего их устранения.  Оказать психолого-педагогическую помощь в преодолении застенчивости, замкнутости.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Создать условия для развития творческих и интеллектуальных способностей ребенка с целью повысить его самооценку, помочь раскрыться внутренне.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Помочь ребенку расширить круг интересов.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Создать условия для поддержания стабильного здоровья.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Создать вокруг Юры  атмосферу полного доверия и хорошего эмоционального настроения;  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Помочь в приобретении навыков ориентирования во внешней среде и принятии ответственных, самостоятельных решений.</a:t>
            </a: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358246" cy="55007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28596" y="1357298"/>
            <a:ext cx="5429288" cy="528641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F51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64294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Направления программы: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28802"/>
            <a:ext cx="4786346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 Познавательная деятельность учащихся;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2. Эмоционально-личностная сфера;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3. Межличностные отношения;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4. Психологическое и физическое здоровье.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Рисунок 7" descr="DSC00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0" y="1897118"/>
            <a:ext cx="2667028" cy="2185917"/>
          </a:xfrm>
          <a:prstGeom prst="cloud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14282" y="1214422"/>
            <a:ext cx="7215238" cy="4786346"/>
          </a:xfrm>
          <a:prstGeom prst="verticalScroll">
            <a:avLst/>
          </a:prstGeom>
          <a:solidFill>
            <a:srgbClr val="31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F51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5715040" cy="4525963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Личностно-ориентированный принцип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Принцип </a:t>
            </a:r>
            <a:r>
              <a:rPr lang="ru-RU" sz="2400" b="1" dirty="0" err="1" smtClean="0">
                <a:solidFill>
                  <a:srgbClr val="7030A0"/>
                </a:solidFill>
              </a:rPr>
              <a:t>дифференцированности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Принцип </a:t>
            </a:r>
            <a:r>
              <a:rPr lang="ru-RU" sz="2400" b="1" dirty="0" err="1" smtClean="0">
                <a:solidFill>
                  <a:srgbClr val="7030A0"/>
                </a:solidFill>
              </a:rPr>
              <a:t>диалогизации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Принцип  последовательности и систематичности.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Принцип </a:t>
            </a:r>
            <a:r>
              <a:rPr lang="ru-RU" sz="2400" b="1" dirty="0" err="1" smtClean="0">
                <a:solidFill>
                  <a:srgbClr val="7030A0"/>
                </a:solidFill>
              </a:rPr>
              <a:t>гуманизации</a:t>
            </a:r>
            <a:r>
              <a:rPr lang="ru-RU" sz="2400" b="1" dirty="0" smtClean="0">
                <a:solidFill>
                  <a:srgbClr val="7030A0"/>
                </a:solidFill>
              </a:rPr>
              <a:t> отношений в классном коллективе.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Принцип комплексности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Субъекты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воспитательной системы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00364" y="1500174"/>
            <a:ext cx="285752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Классный руководитель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3286124"/>
            <a:ext cx="271464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Ученик</a:t>
            </a:r>
          </a:p>
          <a:p>
            <a:pPr algn="ctr"/>
            <a:r>
              <a:rPr lang="ru-RU" sz="2400" b="1" dirty="0" smtClean="0"/>
              <a:t>Александров Юрий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3286124"/>
            <a:ext cx="150019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Ш</a:t>
            </a:r>
            <a:r>
              <a:rPr lang="ru-RU" sz="2400" b="1" dirty="0" smtClean="0"/>
              <a:t>кола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3357562"/>
            <a:ext cx="171451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Родители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5357826"/>
            <a:ext cx="242889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Социальная среда</a:t>
            </a:r>
            <a:endParaRPr lang="ru-RU" sz="2400" b="1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214546" y="3357562"/>
            <a:ext cx="785818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857884" y="3357562"/>
            <a:ext cx="785818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5400000">
            <a:off x="4107653" y="2607463"/>
            <a:ext cx="785818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5400000">
            <a:off x="4036215" y="4750603"/>
            <a:ext cx="785818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214282" y="1857364"/>
            <a:ext cx="6929486" cy="4214842"/>
          </a:xfrm>
          <a:prstGeom prst="verticalScroll">
            <a:avLst/>
          </a:prstGeom>
          <a:solidFill>
            <a:srgbClr val="31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332037"/>
            <a:ext cx="5643602" cy="4525963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индивидуальные беседы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наблюдение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тестирование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психологические тренинги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анкетирование родителей и учащихся </a:t>
            </a:r>
          </a:p>
          <a:p>
            <a:pPr lvl="0"/>
            <a:r>
              <a:rPr lang="ru-RU" sz="2400" b="1" dirty="0" err="1" smtClean="0">
                <a:solidFill>
                  <a:srgbClr val="7030A0"/>
                </a:solidFill>
              </a:rPr>
              <a:t>портфолио</a:t>
            </a:r>
            <a:r>
              <a:rPr lang="ru-RU" sz="2400" b="1" dirty="0" smtClean="0">
                <a:solidFill>
                  <a:srgbClr val="7030A0"/>
                </a:solidFill>
              </a:rPr>
              <a:t> учащегося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анализ участия учащегося в  мероприятиях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Методы работы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при реализации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Этапы реализации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1 этап – </a:t>
            </a:r>
            <a:r>
              <a:rPr lang="ru-RU" b="1" i="1" dirty="0" smtClean="0">
                <a:solidFill>
                  <a:srgbClr val="0070C0"/>
                </a:solidFill>
              </a:rPr>
              <a:t>диагностический</a:t>
            </a:r>
            <a:r>
              <a:rPr lang="ru-RU" b="1" i="1" dirty="0" smtClean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Диагностика развития личности учащегося: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1. </a:t>
            </a:r>
            <a:r>
              <a:rPr lang="ru-RU" sz="1800" b="1" i="1" dirty="0" smtClean="0">
                <a:solidFill>
                  <a:srgbClr val="7030A0"/>
                </a:solidFill>
              </a:rPr>
              <a:t>Особенности развития личности</a:t>
            </a:r>
            <a:endParaRPr lang="ru-RU" sz="1800" b="1" dirty="0" smtClean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2.</a:t>
            </a:r>
            <a:r>
              <a:rPr lang="ru-RU" sz="1800" b="1" i="1" dirty="0" smtClean="0">
                <a:solidFill>
                  <a:srgbClr val="7030A0"/>
                </a:solidFill>
              </a:rPr>
              <a:t>Интересы и склонности. Ценностные ориентации</a:t>
            </a:r>
            <a:r>
              <a:rPr lang="ru-RU" sz="1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3. </a:t>
            </a:r>
            <a:r>
              <a:rPr lang="ru-RU" sz="1800" b="1" i="1" dirty="0" smtClean="0">
                <a:solidFill>
                  <a:srgbClr val="7030A0"/>
                </a:solidFill>
              </a:rPr>
              <a:t>Познавательная деятельность</a:t>
            </a:r>
            <a:r>
              <a:rPr lang="ru-RU" sz="18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4. </a:t>
            </a:r>
            <a:r>
              <a:rPr lang="ru-RU" sz="1800" b="1" i="1" dirty="0" smtClean="0">
                <a:solidFill>
                  <a:srgbClr val="7030A0"/>
                </a:solidFill>
              </a:rPr>
              <a:t>Место в системе межличностных отношений</a:t>
            </a:r>
            <a:r>
              <a:rPr lang="ru-RU" sz="1800" b="1" dirty="0" smtClean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2 этап – </a:t>
            </a:r>
            <a:r>
              <a:rPr lang="ru-RU" b="1" i="1" dirty="0" smtClean="0">
                <a:solidFill>
                  <a:srgbClr val="0070C0"/>
                </a:solidFill>
              </a:rPr>
              <a:t>разработка индивидуальной программы развития учащегося;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3 этап – </a:t>
            </a:r>
            <a:r>
              <a:rPr lang="ru-RU" b="1" i="1" dirty="0" smtClean="0">
                <a:solidFill>
                  <a:srgbClr val="0070C0"/>
                </a:solidFill>
              </a:rPr>
              <a:t>коррекционно-развивающий;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4 этап – </a:t>
            </a:r>
            <a:r>
              <a:rPr lang="ru-RU" i="1" dirty="0" smtClean="0">
                <a:solidFill>
                  <a:srgbClr val="0070C0"/>
                </a:solidFill>
              </a:rPr>
              <a:t>м</a:t>
            </a:r>
            <a:r>
              <a:rPr lang="ru-RU" b="1" i="1" dirty="0" smtClean="0">
                <a:solidFill>
                  <a:srgbClr val="0070C0"/>
                </a:solidFill>
              </a:rPr>
              <a:t>ониторинг реализации программы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80EE-8D8E-463A-9024-D97F89F994A2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DA76-52B2-4572-86D5-8F8E1133AA4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174</TotalTime>
  <Words>636</Words>
  <Application>Microsoft Office PowerPoint</Application>
  <PresentationFormat>Экран (4:3)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Путешествие</vt:lpstr>
      <vt:lpstr>Программа индивидуального развития ученика 6б класса Александрова Юрия</vt:lpstr>
      <vt:lpstr>Цель  программы:</vt:lpstr>
      <vt:lpstr> Задачи:     </vt:lpstr>
      <vt:lpstr>Слайд 4</vt:lpstr>
      <vt:lpstr> Направления программы: </vt:lpstr>
      <vt:lpstr>Принципы программы</vt:lpstr>
      <vt:lpstr>Субъекты  воспитательной системы</vt:lpstr>
      <vt:lpstr> Методы работы  при реализации программы </vt:lpstr>
      <vt:lpstr> Этапы реализации программы </vt:lpstr>
      <vt:lpstr>Ожидаемые результаты по реализации программы</vt:lpstr>
      <vt:lpstr>Промежуточные результаты Положение ученика в коллективе</vt:lpstr>
      <vt:lpstr>Слайд 12</vt:lpstr>
      <vt:lpstr>Школа и я</vt:lpstr>
      <vt:lpstr>Мониторинг  успеваемости Юрия</vt:lpstr>
      <vt:lpstr>Слайд 15</vt:lpstr>
      <vt:lpstr>Слайд 16</vt:lpstr>
      <vt:lpstr>Достижения Юрия</vt:lpstr>
      <vt:lpstr>Уровень воспитанности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индивидуального развития ученика 6б класса Александрова Юрия</dc:title>
  <dc:creator>Dream Admin</dc:creator>
  <dc:description>http://aida.ucoz.ru</dc:description>
  <cp:lastModifiedBy>Dream Admin</cp:lastModifiedBy>
  <cp:revision>19</cp:revision>
  <dcterms:created xsi:type="dcterms:W3CDTF">2011-04-06T11:01:19Z</dcterms:created>
  <dcterms:modified xsi:type="dcterms:W3CDTF">2011-04-14T15:44:14Z</dcterms:modified>
  <cp:category>шаблоны к Powerpoint</cp:category>
</cp:coreProperties>
</file>